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1043" r:id="rId5"/>
    <p:sldId id="2145706851" r:id="rId6"/>
    <p:sldId id="1046" r:id="rId7"/>
    <p:sldId id="2145706852" r:id="rId8"/>
    <p:sldId id="2145706853" r:id="rId9"/>
    <p:sldId id="2145706854" r:id="rId10"/>
    <p:sldId id="2145706855" r:id="rId11"/>
    <p:sldId id="2145706883" r:id="rId12"/>
    <p:sldId id="2145706846" r:id="rId13"/>
    <p:sldId id="2145706838" r:id="rId14"/>
    <p:sldId id="1237" r:id="rId15"/>
    <p:sldId id="2145706881" r:id="rId16"/>
    <p:sldId id="2145706856" r:id="rId17"/>
  </p:sldIdLst>
  <p:sldSz cx="12192000" cy="6858000"/>
  <p:notesSz cx="6858000" cy="9144000"/>
  <p:embeddedFontLst>
    <p:embeddedFont>
      <p:font typeface="Gilroy" pitchFamily="2" charset="77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2D5F"/>
    <a:srgbClr val="8980D4"/>
    <a:srgbClr val="165727"/>
    <a:srgbClr val="7F7F7F"/>
    <a:srgbClr val="000000"/>
    <a:srgbClr val="6856AC"/>
    <a:srgbClr val="0173CC"/>
    <a:srgbClr val="00A086"/>
    <a:srgbClr val="C27BC0"/>
    <a:srgbClr val="F9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–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81" autoAdjust="0"/>
    <p:restoredTop sz="77324" autoAdjust="0"/>
  </p:normalViewPr>
  <p:slideViewPr>
    <p:cSldViewPr snapToGrid="0">
      <p:cViewPr varScale="1">
        <p:scale>
          <a:sx n="86" d="100"/>
          <a:sy n="86" d="100"/>
        </p:scale>
        <p:origin x="2096" y="368"/>
      </p:cViewPr>
      <p:guideLst/>
    </p:cSldViewPr>
  </p:slideViewPr>
  <p:outlineViewPr>
    <p:cViewPr>
      <p:scale>
        <a:sx n="33" d="100"/>
        <a:sy n="33" d="100"/>
      </p:scale>
      <p:origin x="0" y="-1458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0548"/>
    </p:cViewPr>
  </p:sorterViewPr>
  <p:notesViewPr>
    <p:cSldViewPr snapToGrid="0">
      <p:cViewPr varScale="1">
        <p:scale>
          <a:sx n="81" d="100"/>
          <a:sy n="81" d="100"/>
        </p:scale>
        <p:origin x="389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46050865-321C-F955-AF57-E1F16ACE88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57EEE9A-E046-634F-CB8D-333CEFF4DE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41890E-D619-44B2-A99A-4729823C5E69}" type="datetimeFigureOut">
              <a:rPr lang="nl-NL" smtClean="0"/>
              <a:t>14-01-2026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19E7DFA-C5B6-3F53-8820-EF8EAF6B35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6BC4CA9-CBEE-7030-EFF0-70481B4B7D9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299507-A816-4563-AB09-DB6DE7AFE82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30430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BB8B8F-1853-4BA6-84DE-A61B3D86F6AA}" type="datetimeFigureOut">
              <a:rPr lang="nl-NL" smtClean="0"/>
              <a:t>14-01-2026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F82403-D312-452C-8EF4-A5AAB8B062A4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02446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82403-D312-452C-8EF4-A5AAB8B062A4}" type="slidenum">
              <a:rPr lang="nl-NL" smtClean="0"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35853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B5DF7-9CD9-CCA9-5E89-93A88FF54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A2B10F-A0A9-B68D-1C83-B41AE16BD0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80E101-0D15-7AB1-1569-A0B33210BD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with what it all means… what is available… what is possible – understanding the landscape</a:t>
            </a:r>
          </a:p>
          <a:p>
            <a:r>
              <a:rPr lang="en-US" dirty="0"/>
              <a:t>In the afternoon we get more realistic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791DD-AAFC-C14F-4997-3D10940727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82403-D312-452C-8EF4-A5AAB8B062A4}" type="slidenum">
              <a:rPr lang="nl-NL" smtClean="0"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41749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76453-AF05-8480-A6DE-A45ACF804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A9DAAD-539B-4529-F0F2-BF815AE116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716491-C724-BBCC-4613-D99BD14B42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F1E5D-12D8-DBA0-7E96-2EFA038B7C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82403-D312-452C-8EF4-A5AAB8B062A4}" type="slidenum">
              <a:rPr lang="nl-NL" smtClean="0"/>
              <a:t>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39063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6102C-8082-0E15-15F7-A3B29B7E7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395814-5F21-EDED-7CDD-CE92D89E2F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18ED63-7034-7E61-7BD5-0A3E8DE6D1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Mitigation strategies: guardrails , design choices, system prompt, series of LLMs checking, role of human in the loop</a:t>
            </a:r>
          </a:p>
          <a:p>
            <a:r>
              <a:rPr lang="en-US" dirty="0"/>
              <a:t>Controlling and improving: reference sets daily fired through, monitoring, logging, experimentation</a:t>
            </a:r>
          </a:p>
          <a:p>
            <a:r>
              <a:rPr lang="en-US" dirty="0"/>
              <a:t>Scalability – getting a nr of components rights such as RAG, tone of voice, </a:t>
            </a:r>
            <a:r>
              <a:rPr lang="en-US" dirty="0" err="1"/>
              <a:t>monitoring&amp;logging</a:t>
            </a:r>
            <a:r>
              <a:rPr lang="en-US" dirty="0"/>
              <a:t>, but also defining risk appetite or a WAY to figure out during pilot testing how to define an acceptable range</a:t>
            </a:r>
          </a:p>
          <a:p>
            <a:endParaRPr lang="en-US" dirty="0"/>
          </a:p>
          <a:p>
            <a:r>
              <a:rPr lang="en-US" dirty="0"/>
              <a:t>SHIFTING TOWARDS your future role in the </a:t>
            </a:r>
            <a:r>
              <a:rPr lang="en-US" dirty="0" err="1"/>
              <a:t>GenAI</a:t>
            </a:r>
            <a:r>
              <a:rPr lang="en-US" dirty="0"/>
              <a:t> Risk guild</a:t>
            </a:r>
          </a:p>
          <a:p>
            <a:pPr marL="0" marR="0"/>
            <a:r>
              <a:rPr lang="en-US" dirty="0">
                <a:effectLst/>
              </a:rPr>
              <a:t>It is now up to you to build experience and operationalize the processes regarding the important topics to get right, like logging, monitoring, knowledge base curation, a standard set of guardrails, how to define risk appetite</a:t>
            </a:r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70DB83-3EF9-999A-CEEB-9E6F1BF300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82403-D312-452C-8EF4-A5AAB8B062A4}" type="slidenum">
              <a:rPr lang="nl-NL" smtClean="0"/>
              <a:t>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43127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5E859-33CD-2628-BF58-E8F0A6304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44DA19-B1CE-8E15-3D4C-AE7EB34ACA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48C003-060F-10D6-C402-B875C0C382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picture describing how different approaches are being rated, leading to eventually 4 answers, with one voted the winner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11D11D-7011-0FE5-B5E9-EF1B353B85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82403-D312-452C-8EF4-A5AAB8B062A4}" type="slidenum">
              <a:rPr lang="nl-NL" smtClean="0"/>
              <a:t>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08360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52232-A537-D698-3AC1-5BBDB9C36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61B755-AD11-8264-2195-FBC295DB06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CEFFF2-97F6-EE09-852B-DE8777F89E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Flippant: not serious, not showing respect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534EDD-1183-CD7E-2CB4-4BB7563074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82403-D312-452C-8EF4-A5AAB8B062A4}" type="slidenum">
              <a:rPr lang="nl-NL" smtClean="0"/>
              <a:t>10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80831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33CB3-9AC5-5161-FABE-13E94AC5B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D5DD7A-E2D9-99D8-430D-5FA80526FB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D08B92-2450-883E-5C81-9397D0A7C0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an overview article of how well open source LLM vulnerability scanners perform in the additional resources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151A9-7187-2A3B-1A7B-C70A704FC0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82403-D312-452C-8EF4-A5AAB8B062A4}" type="slidenum">
              <a:rPr lang="nl-NL" smtClean="0"/>
              <a:t>11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79595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E8166-282B-081C-46CC-F709FA422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C9FAF7-8E23-DF17-CBCC-1048B4A124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618383-F2FF-B11F-98F3-3F1093EFBC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20987-E331-52EC-DFB0-B478EC6E33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82403-D312-452C-8EF4-A5AAB8B062A4}" type="slidenum">
              <a:rPr lang="nl-NL" smtClean="0"/>
              <a:t>12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08034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>
            <a:extLst>
              <a:ext uri="{FF2B5EF4-FFF2-40B4-BE49-F238E27FC236}">
                <a16:creationId xmlns:a16="http://schemas.microsoft.com/office/drawing/2014/main" id="{85CC53FD-1F96-A41B-7301-0525292F93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32" b="14532"/>
          <a:stretch>
            <a:fillRect/>
          </a:stretch>
        </p:blipFill>
        <p:spPr>
          <a:xfrm>
            <a:off x="-1200" y="0"/>
            <a:ext cx="12193200" cy="5184158"/>
          </a:xfrm>
          <a:prstGeom prst="rect">
            <a:avLst/>
          </a:prstGeom>
        </p:spPr>
      </p:pic>
      <p:sp>
        <p:nvSpPr>
          <p:cNvPr id="9" name="Balk onder">
            <a:extLst>
              <a:ext uri="{FF2B5EF4-FFF2-40B4-BE49-F238E27FC236}">
                <a16:creationId xmlns:a16="http://schemas.microsoft.com/office/drawing/2014/main" id="{E95648CA-A732-95DB-F696-1B089D7DEC3B}"/>
              </a:ext>
            </a:extLst>
          </p:cNvPr>
          <p:cNvSpPr/>
          <p:nvPr userDrawn="1"/>
        </p:nvSpPr>
        <p:spPr>
          <a:xfrm>
            <a:off x="0" y="6174000"/>
            <a:ext cx="12193200" cy="6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4" name="Logo" descr="Afbeelding met tekst, Lettertype, schermopname, Elektrisch blauw&#10;&#10;Automatisch gegenereerde beschrijving">
            <a:extLst>
              <a:ext uri="{FF2B5EF4-FFF2-40B4-BE49-F238E27FC236}">
                <a16:creationId xmlns:a16="http://schemas.microsoft.com/office/drawing/2014/main" id="{B57A10C8-0EAE-BF96-6572-683BD233CF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824" y="96427"/>
            <a:ext cx="1431466" cy="21464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D7F74E-86A2-1272-BF64-E7F668FE70E4}"/>
              </a:ext>
            </a:extLst>
          </p:cNvPr>
          <p:cNvSpPr/>
          <p:nvPr userDrawn="1"/>
        </p:nvSpPr>
        <p:spPr>
          <a:xfrm>
            <a:off x="-1199" y="5173883"/>
            <a:ext cx="12193199" cy="1322097"/>
          </a:xfrm>
          <a:prstGeom prst="rect">
            <a:avLst/>
          </a:prstGeom>
          <a:solidFill>
            <a:srgbClr val="8980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0BA52AB-B6C0-4949-8064-C058D4385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7676" y="5476131"/>
            <a:ext cx="11629615" cy="876013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Klikken om de ondertitelstijl van het model te bewerken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F8B0BB-23C8-1347-24E3-C58D26AAA1B2}"/>
              </a:ext>
            </a:extLst>
          </p:cNvPr>
          <p:cNvSpPr/>
          <p:nvPr userDrawn="1"/>
        </p:nvSpPr>
        <p:spPr>
          <a:xfrm>
            <a:off x="-1200" y="3141326"/>
            <a:ext cx="12193199" cy="2042831"/>
          </a:xfrm>
          <a:prstGeom prst="rect">
            <a:avLst/>
          </a:prstGeom>
          <a:solidFill>
            <a:srgbClr val="8980D4">
              <a:alpha val="5008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CD4033-D594-4D61-AE7B-CC8E7CF388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7676" y="3161873"/>
            <a:ext cx="11629614" cy="1868173"/>
          </a:xfrm>
        </p:spPr>
        <p:txBody>
          <a:bodyPr anchor="b" anchorCtr="0"/>
          <a:lstStyle>
            <a:lvl1pPr algn="l">
              <a:lnSpc>
                <a:spcPct val="77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Title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96815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ep 2">
            <a:extLst>
              <a:ext uri="{FF2B5EF4-FFF2-40B4-BE49-F238E27FC236}">
                <a16:creationId xmlns:a16="http://schemas.microsoft.com/office/drawing/2014/main" id="{3BD7B636-3396-0CB0-E213-1443AFED3C62}"/>
              </a:ext>
            </a:extLst>
          </p:cNvPr>
          <p:cNvGrpSpPr/>
          <p:nvPr userDrawn="1"/>
        </p:nvGrpSpPr>
        <p:grpSpPr>
          <a:xfrm>
            <a:off x="1" y="6374930"/>
            <a:ext cx="12192000" cy="483070"/>
            <a:chOff x="1" y="6374930"/>
            <a:chExt cx="12192000" cy="483070"/>
          </a:xfrm>
        </p:grpSpPr>
        <p:sp>
          <p:nvSpPr>
            <p:cNvPr id="6" name="Rechthoek 6">
              <a:extLst>
                <a:ext uri="{FF2B5EF4-FFF2-40B4-BE49-F238E27FC236}">
                  <a16:creationId xmlns:a16="http://schemas.microsoft.com/office/drawing/2014/main" id="{2E796809-7A5C-5DB9-B4AF-48838CE74CCC}"/>
                </a:ext>
              </a:extLst>
            </p:cNvPr>
            <p:cNvSpPr/>
            <p:nvPr/>
          </p:nvSpPr>
          <p:spPr>
            <a:xfrm>
              <a:off x="1" y="6374931"/>
              <a:ext cx="12192000" cy="4830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7" name="Afbeelding 9">
              <a:extLst>
                <a:ext uri="{FF2B5EF4-FFF2-40B4-BE49-F238E27FC236}">
                  <a16:creationId xmlns:a16="http://schemas.microsoft.com/office/drawing/2014/main" id="{FA22389E-BDFB-E06B-9BCE-DF1B0B78D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9919067" y="6374930"/>
              <a:ext cx="2175986" cy="48306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0F2AC9A-9B31-C983-1C5B-8976E3EAD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9CFD0-7D5C-49D4-CB39-239A8EAE3C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28675" y="1479550"/>
            <a:ext cx="10536238" cy="4837113"/>
          </a:xfrm>
        </p:spPr>
        <p:txBody>
          <a:bodyPr/>
          <a:lstStyle>
            <a:lvl1pPr>
              <a:buSzPct val="75000"/>
              <a:defRPr/>
            </a:lvl1pPr>
            <a:lvl2pPr marL="630238" indent="-273050">
              <a:buFont typeface="Wingdings" pitchFamily="2" charset="2"/>
              <a:buChar char="§"/>
              <a:tabLst/>
              <a:defRPr/>
            </a:lvl2pPr>
            <a:lvl3pPr marL="892175" indent="-261938">
              <a:buFont typeface="Wingdings" pitchFamily="2" charset="2"/>
              <a:buChar char="§"/>
              <a:tabLst/>
              <a:defRPr/>
            </a:lvl3pPr>
            <a:lvl4pPr marL="1155700" indent="-263525">
              <a:buFont typeface="Wingdings" pitchFamily="2" charset="2"/>
              <a:buChar char="§"/>
              <a:tabLst/>
              <a:defRPr/>
            </a:lvl4pPr>
            <a:lvl5pPr marL="1428750" indent="-273050">
              <a:buFont typeface="Wingdings" pitchFamily="2" charset="2"/>
              <a:buChar char="§"/>
              <a:tabLst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B987AC-733E-C6F2-E88F-EEECAD9459AC}"/>
              </a:ext>
            </a:extLst>
          </p:cNvPr>
          <p:cNvSpPr txBox="1"/>
          <p:nvPr userDrawn="1"/>
        </p:nvSpPr>
        <p:spPr>
          <a:xfrm>
            <a:off x="14400" y="6543023"/>
            <a:ext cx="45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A0788AA-C764-B94F-B87A-ACBB86B6CCF0}" type="slidenum">
              <a:rPr lang="en-NL" sz="140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NL" sz="14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624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_alternativ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lk onder">
            <a:extLst>
              <a:ext uri="{FF2B5EF4-FFF2-40B4-BE49-F238E27FC236}">
                <a16:creationId xmlns:a16="http://schemas.microsoft.com/office/drawing/2014/main" id="{E95648CA-A732-95DB-F696-1B089D7DEC3B}"/>
              </a:ext>
            </a:extLst>
          </p:cNvPr>
          <p:cNvSpPr/>
          <p:nvPr userDrawn="1"/>
        </p:nvSpPr>
        <p:spPr>
          <a:xfrm>
            <a:off x="0" y="6174000"/>
            <a:ext cx="12193200" cy="6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CD4033-D594-4D61-AE7B-CC8E7CF388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2454"/>
            <a:ext cx="7968343" cy="3554446"/>
          </a:xfrm>
        </p:spPr>
        <p:txBody>
          <a:bodyPr anchor="b" anchorCtr="0"/>
          <a:lstStyle>
            <a:lvl1pPr algn="l">
              <a:lnSpc>
                <a:spcPct val="77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0BA52AB-B6C0-4949-8064-C058D43852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91667"/>
            <a:ext cx="7968343" cy="1655762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Klikken om de ondertitelstijl van het model te bewerken</a:t>
            </a:r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856323B4-A4AD-1305-B36F-3A293A2B90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-360000" y="6678000"/>
            <a:ext cx="1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rgbClr val="E2E6EB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2A5F306D-7D3E-289F-A87B-566A67ABFB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180000" y="6678000"/>
            <a:ext cx="1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rgbClr val="E2E6EB"/>
                </a:solidFill>
              </a:defRPr>
            </a:lvl1pPr>
          </a:lstStyle>
          <a:p>
            <a:fld id="{3CB85E5D-8611-4DC1-B375-AD1E4C05477C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14" name="Logo" descr="Afbeelding met tekst, Lettertype, schermopname, Elektrisch blauw&#10;&#10;Automatisch gegenereerde beschrijving">
            <a:extLst>
              <a:ext uri="{FF2B5EF4-FFF2-40B4-BE49-F238E27FC236}">
                <a16:creationId xmlns:a16="http://schemas.microsoft.com/office/drawing/2014/main" id="{B57A10C8-0EAE-BF96-6572-683BD233CF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196" y="0"/>
            <a:ext cx="1431466" cy="21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285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_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lk onder">
            <a:extLst>
              <a:ext uri="{FF2B5EF4-FFF2-40B4-BE49-F238E27FC236}">
                <a16:creationId xmlns:a16="http://schemas.microsoft.com/office/drawing/2014/main" id="{E95648CA-A732-95DB-F696-1B089D7DEC3B}"/>
              </a:ext>
            </a:extLst>
          </p:cNvPr>
          <p:cNvSpPr/>
          <p:nvPr userDrawn="1"/>
        </p:nvSpPr>
        <p:spPr>
          <a:xfrm>
            <a:off x="0" y="6174000"/>
            <a:ext cx="12193200" cy="6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CD4033-D594-4D61-AE7B-CC8E7CF388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59509" y="864205"/>
            <a:ext cx="5455616" cy="2688620"/>
          </a:xfrm>
        </p:spPr>
        <p:txBody>
          <a:bodyPr anchor="t" anchorCtr="0"/>
          <a:lstStyle>
            <a:lvl1pPr algn="l">
              <a:lnSpc>
                <a:spcPct val="97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[bedankje]</a:t>
            </a:r>
            <a:br>
              <a:rPr lang="nl-NL" dirty="0"/>
            </a:br>
            <a:endParaRPr lang="nl-NL" dirty="0"/>
          </a:p>
        </p:txBody>
      </p:sp>
      <p:pic>
        <p:nvPicPr>
          <p:cNvPr id="6" name="Logo" descr="Afbeelding met tekst, Lettertype, Graphics, logo&#10;&#10;Automatisch gegenereerde beschrijving">
            <a:extLst>
              <a:ext uri="{FF2B5EF4-FFF2-40B4-BE49-F238E27FC236}">
                <a16:creationId xmlns:a16="http://schemas.microsoft.com/office/drawing/2014/main" id="{6225B9C6-3623-DB68-AF9F-02B9A3951C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174" y="4527421"/>
            <a:ext cx="3548826" cy="724222"/>
          </a:xfrm>
          <a:prstGeom prst="rect">
            <a:avLst/>
          </a:prstGeom>
        </p:spPr>
      </p:pic>
      <p:sp>
        <p:nvSpPr>
          <p:cNvPr id="11" name="Tijdelijke aanduiding voor voettekst 6">
            <a:extLst>
              <a:ext uri="{FF2B5EF4-FFF2-40B4-BE49-F238E27FC236}">
                <a16:creationId xmlns:a16="http://schemas.microsoft.com/office/drawing/2014/main" id="{74ADEC25-9633-CAB0-7CC1-9AC5B5BBA0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-360000" y="6678000"/>
            <a:ext cx="1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rgbClr val="E2E6EB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12" name="Tijdelijke aanduiding voor dianummer 7">
            <a:extLst>
              <a:ext uri="{FF2B5EF4-FFF2-40B4-BE49-F238E27FC236}">
                <a16:creationId xmlns:a16="http://schemas.microsoft.com/office/drawing/2014/main" id="{62338F0E-00BF-4285-247D-C9A48A5B5C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180000" y="6678000"/>
            <a:ext cx="180000" cy="180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rgbClr val="E2E6EB"/>
                </a:solidFill>
              </a:defRPr>
            </a:lvl1pPr>
          </a:lstStyle>
          <a:p>
            <a:fld id="{3CB85E5D-8611-4DC1-B375-AD1E4C05477C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60354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A695E97-E81D-47E4-80CF-147B3DC19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302950"/>
            <a:ext cx="10537200" cy="6771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47F71B1-1C01-4998-8E45-AB4E3B69C6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8000" y="1396696"/>
            <a:ext cx="10537200" cy="46004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9" name="Kleur Accent 1">
            <a:extLst>
              <a:ext uri="{FF2B5EF4-FFF2-40B4-BE49-F238E27FC236}">
                <a16:creationId xmlns:a16="http://schemas.microsoft.com/office/drawing/2014/main" id="{B804B3F4-F137-AD70-A020-74C207493D25}"/>
              </a:ext>
            </a:extLst>
          </p:cNvPr>
          <p:cNvSpPr/>
          <p:nvPr userDrawn="1"/>
        </p:nvSpPr>
        <p:spPr>
          <a:xfrm>
            <a:off x="828000" y="-509688"/>
            <a:ext cx="360000" cy="39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Kleur Accent 2">
            <a:extLst>
              <a:ext uri="{FF2B5EF4-FFF2-40B4-BE49-F238E27FC236}">
                <a16:creationId xmlns:a16="http://schemas.microsoft.com/office/drawing/2014/main" id="{DB02A57E-CE0C-99A0-EC81-BF46C87C07FD}"/>
              </a:ext>
            </a:extLst>
          </p:cNvPr>
          <p:cNvSpPr/>
          <p:nvPr userDrawn="1"/>
        </p:nvSpPr>
        <p:spPr>
          <a:xfrm>
            <a:off x="1315800" y="-509688"/>
            <a:ext cx="360000" cy="39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Kleur Accent 3">
            <a:extLst>
              <a:ext uri="{FF2B5EF4-FFF2-40B4-BE49-F238E27FC236}">
                <a16:creationId xmlns:a16="http://schemas.microsoft.com/office/drawing/2014/main" id="{36DFE53B-09D9-3B84-AF97-C3D8F7682B8C}"/>
              </a:ext>
            </a:extLst>
          </p:cNvPr>
          <p:cNvSpPr/>
          <p:nvPr userDrawn="1"/>
        </p:nvSpPr>
        <p:spPr>
          <a:xfrm>
            <a:off x="1803600" y="-509688"/>
            <a:ext cx="360000" cy="39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Kleur Accent 4">
            <a:extLst>
              <a:ext uri="{FF2B5EF4-FFF2-40B4-BE49-F238E27FC236}">
                <a16:creationId xmlns:a16="http://schemas.microsoft.com/office/drawing/2014/main" id="{015CA806-7F55-B37D-FB95-88F84992CE2F}"/>
              </a:ext>
            </a:extLst>
          </p:cNvPr>
          <p:cNvSpPr/>
          <p:nvPr userDrawn="1"/>
        </p:nvSpPr>
        <p:spPr>
          <a:xfrm>
            <a:off x="2291400" y="-509688"/>
            <a:ext cx="360000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Kleur Accent 5">
            <a:extLst>
              <a:ext uri="{FF2B5EF4-FFF2-40B4-BE49-F238E27FC236}">
                <a16:creationId xmlns:a16="http://schemas.microsoft.com/office/drawing/2014/main" id="{070DF3B3-F257-DD12-9598-3CAF5682A814}"/>
              </a:ext>
            </a:extLst>
          </p:cNvPr>
          <p:cNvSpPr/>
          <p:nvPr userDrawn="1"/>
        </p:nvSpPr>
        <p:spPr>
          <a:xfrm>
            <a:off x="2779200" y="-509688"/>
            <a:ext cx="360000" cy="39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Kleur Accent 6">
            <a:extLst>
              <a:ext uri="{FF2B5EF4-FFF2-40B4-BE49-F238E27FC236}">
                <a16:creationId xmlns:a16="http://schemas.microsoft.com/office/drawing/2014/main" id="{8DFF11EF-1A2F-98BC-12F7-AB8C82494ABC}"/>
              </a:ext>
            </a:extLst>
          </p:cNvPr>
          <p:cNvSpPr/>
          <p:nvPr userDrawn="1"/>
        </p:nvSpPr>
        <p:spPr>
          <a:xfrm>
            <a:off x="3267000" y="-509688"/>
            <a:ext cx="360000" cy="396000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Kleur Extra 1">
            <a:extLst>
              <a:ext uri="{FF2B5EF4-FFF2-40B4-BE49-F238E27FC236}">
                <a16:creationId xmlns:a16="http://schemas.microsoft.com/office/drawing/2014/main" id="{B068C6A1-582D-906A-D850-3C396203B034}"/>
              </a:ext>
            </a:extLst>
          </p:cNvPr>
          <p:cNvSpPr/>
          <p:nvPr userDrawn="1"/>
        </p:nvSpPr>
        <p:spPr>
          <a:xfrm>
            <a:off x="3754800" y="-509688"/>
            <a:ext cx="360000" cy="396000"/>
          </a:xfrm>
          <a:prstGeom prst="rect">
            <a:avLst/>
          </a:prstGeom>
          <a:solidFill>
            <a:srgbClr val="9B99E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Kleur Extra 2">
            <a:extLst>
              <a:ext uri="{FF2B5EF4-FFF2-40B4-BE49-F238E27FC236}">
                <a16:creationId xmlns:a16="http://schemas.microsoft.com/office/drawing/2014/main" id="{31597D53-A632-91A2-6CFC-7AD8503AAFCA}"/>
              </a:ext>
            </a:extLst>
          </p:cNvPr>
          <p:cNvSpPr/>
          <p:nvPr userDrawn="1"/>
        </p:nvSpPr>
        <p:spPr>
          <a:xfrm>
            <a:off x="4242600" y="-509688"/>
            <a:ext cx="360000" cy="396000"/>
          </a:xfrm>
          <a:prstGeom prst="rect">
            <a:avLst/>
          </a:prstGeom>
          <a:solidFill>
            <a:srgbClr val="B7B9EA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Kleur Extra 3">
            <a:extLst>
              <a:ext uri="{FF2B5EF4-FFF2-40B4-BE49-F238E27FC236}">
                <a16:creationId xmlns:a16="http://schemas.microsoft.com/office/drawing/2014/main" id="{73664A30-A003-2F4E-F607-5F5F82B8597E}"/>
              </a:ext>
            </a:extLst>
          </p:cNvPr>
          <p:cNvSpPr/>
          <p:nvPr userDrawn="1"/>
        </p:nvSpPr>
        <p:spPr>
          <a:xfrm>
            <a:off x="4730400" y="-509688"/>
            <a:ext cx="360000" cy="396000"/>
          </a:xfrm>
          <a:prstGeom prst="rect">
            <a:avLst/>
          </a:prstGeom>
          <a:solidFill>
            <a:srgbClr val="D2D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Kleur Extra 4">
            <a:extLst>
              <a:ext uri="{FF2B5EF4-FFF2-40B4-BE49-F238E27FC236}">
                <a16:creationId xmlns:a16="http://schemas.microsoft.com/office/drawing/2014/main" id="{DBD018D9-3E9D-B513-B48B-D2B80DC21F08}"/>
              </a:ext>
            </a:extLst>
          </p:cNvPr>
          <p:cNvSpPr/>
          <p:nvPr userDrawn="1"/>
        </p:nvSpPr>
        <p:spPr>
          <a:xfrm>
            <a:off x="5218200" y="-509688"/>
            <a:ext cx="360000" cy="396000"/>
          </a:xfrm>
          <a:prstGeom prst="rect">
            <a:avLst/>
          </a:prstGeom>
          <a:solidFill>
            <a:srgbClr val="E6E8F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Kleur Extra 5">
            <a:extLst>
              <a:ext uri="{FF2B5EF4-FFF2-40B4-BE49-F238E27FC236}">
                <a16:creationId xmlns:a16="http://schemas.microsoft.com/office/drawing/2014/main" id="{F8492B25-3DE8-C7F9-0969-A5F01821BAF7}"/>
              </a:ext>
            </a:extLst>
          </p:cNvPr>
          <p:cNvSpPr/>
          <p:nvPr userDrawn="1"/>
        </p:nvSpPr>
        <p:spPr>
          <a:xfrm>
            <a:off x="5705996" y="-509688"/>
            <a:ext cx="360000" cy="396000"/>
          </a:xfrm>
          <a:prstGeom prst="rect">
            <a:avLst/>
          </a:prstGeom>
          <a:solidFill>
            <a:srgbClr val="F1F3FC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0051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3" r:id="rId2"/>
    <p:sldLayoutId id="2147483649" r:id="rId3"/>
    <p:sldLayoutId id="2147483672" r:id="rId4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1463" indent="-271463" algn="l" defTabSz="914400" rtl="0" eaLnBrk="1" latinLnBrk="0" hangingPunct="1">
        <a:lnSpc>
          <a:spcPct val="105000"/>
        </a:lnSpc>
        <a:spcBef>
          <a:spcPts val="0"/>
        </a:spcBef>
        <a:buSzPct val="75000"/>
        <a:buFont typeface="Wingdings" panose="05000000000000000000" pitchFamily="2" charset="2"/>
        <a:buChar char="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4988" indent="-263525" algn="l" defTabSz="914400" rtl="0" eaLnBrk="1" latinLnBrk="0" hangingPunct="1">
        <a:lnSpc>
          <a:spcPct val="105000"/>
        </a:lnSpc>
        <a:spcBef>
          <a:spcPts val="0"/>
        </a:spcBef>
        <a:buClr>
          <a:schemeClr val="tx2"/>
        </a:buClr>
        <a:buSzPct val="100000"/>
        <a:buFont typeface="Wingdings" pitchFamily="2" charset="2"/>
        <a:buChar char="§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08038" indent="-273050" algn="l" defTabSz="914400" rtl="0" eaLnBrk="1" latinLnBrk="0" hangingPunct="1">
        <a:lnSpc>
          <a:spcPct val="105000"/>
        </a:lnSpc>
        <a:spcBef>
          <a:spcPts val="0"/>
        </a:spcBef>
        <a:buClr>
          <a:schemeClr val="tx2"/>
        </a:buClr>
        <a:buSzPct val="100000"/>
        <a:buFont typeface="Wingdings" pitchFamily="2" charset="2"/>
        <a:buChar char="§"/>
        <a:tabLst/>
        <a:defRPr sz="1800" b="1" kern="1200">
          <a:solidFill>
            <a:schemeClr val="accent4"/>
          </a:solidFill>
          <a:latin typeface="+mn-lt"/>
          <a:ea typeface="+mn-ea"/>
          <a:cs typeface="+mn-cs"/>
        </a:defRPr>
      </a:lvl3pPr>
      <a:lvl4pPr marL="1071563" indent="-225425" algn="l" defTabSz="914400" rtl="0" eaLnBrk="1" latinLnBrk="0" hangingPunct="1">
        <a:lnSpc>
          <a:spcPct val="105000"/>
        </a:lnSpc>
        <a:spcBef>
          <a:spcPts val="0"/>
        </a:spcBef>
        <a:buClr>
          <a:schemeClr val="tx2"/>
        </a:buClr>
        <a:buSzPct val="100000"/>
        <a:buFont typeface="Wingdings" pitchFamily="2" charset="2"/>
        <a:buChar char="§"/>
        <a:tabLst/>
        <a:defRPr sz="1800" b="1" kern="1200">
          <a:solidFill>
            <a:srgbClr val="B7B9EA"/>
          </a:solidFill>
          <a:latin typeface="+mn-lt"/>
          <a:ea typeface="+mn-ea"/>
          <a:cs typeface="+mn-cs"/>
        </a:defRPr>
      </a:lvl4pPr>
      <a:lvl5pPr marL="1335088" indent="-263525" algn="l" defTabSz="914400" rtl="0" eaLnBrk="1" latinLnBrk="0" hangingPunct="1">
        <a:lnSpc>
          <a:spcPct val="105000"/>
        </a:lnSpc>
        <a:spcBef>
          <a:spcPts val="0"/>
        </a:spcBef>
        <a:buClr>
          <a:schemeClr val="tx2"/>
        </a:buClr>
        <a:buSzPct val="100000"/>
        <a:buFont typeface="Wingdings" pitchFamily="2" charset="2"/>
        <a:buChar char="§"/>
        <a:tabLst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5pPr>
      <a:lvl6pPr marL="360000" indent="-360000" algn="l" defTabSz="914400" rtl="0" eaLnBrk="1" latinLnBrk="0" hangingPunct="1">
        <a:lnSpc>
          <a:spcPct val="105000"/>
        </a:lnSpc>
        <a:spcBef>
          <a:spcPts val="0"/>
        </a:spcBef>
        <a:buFont typeface="Wingdings" panose="05000000000000000000" pitchFamily="2" charset="2"/>
        <a:buChar char="n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5000"/>
        </a:lnSpc>
        <a:spcBef>
          <a:spcPts val="0"/>
        </a:spcBef>
        <a:buClr>
          <a:schemeClr val="bg1"/>
        </a:buClr>
        <a:buSzPct val="25000"/>
        <a:buFont typeface="Gilroy" panose="00000600000000000000" pitchFamily="2" charset="0"/>
        <a:buChar char="'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5000"/>
        </a:lnSpc>
        <a:spcBef>
          <a:spcPts val="0"/>
        </a:spcBef>
        <a:buClr>
          <a:schemeClr val="bg1"/>
        </a:buClr>
        <a:buSzPct val="25000"/>
        <a:buFont typeface="Gilroy" panose="00000600000000000000" pitchFamily="2" charset="0"/>
        <a:buChar char="'"/>
        <a:defRPr sz="2100" b="1" kern="1200">
          <a:solidFill>
            <a:schemeClr val="accent4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5000"/>
        </a:lnSpc>
        <a:spcBef>
          <a:spcPts val="0"/>
        </a:spcBef>
        <a:buClr>
          <a:schemeClr val="bg1"/>
        </a:buClr>
        <a:buSzPct val="25000"/>
        <a:buFont typeface="Calibri" panose="020F0502020204030204" pitchFamily="34" charset="0"/>
        <a:buChar char="'"/>
        <a:defRPr sz="2100" b="1" kern="1200">
          <a:solidFill>
            <a:srgbClr val="B7B9EA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ndertitel 6">
            <a:extLst>
              <a:ext uri="{FF2B5EF4-FFF2-40B4-BE49-F238E27FC236}">
                <a16:creationId xmlns:a16="http://schemas.microsoft.com/office/drawing/2014/main" id="{D8578E78-02C0-3184-0B44-A5201B499E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err="1"/>
              <a:t>Ways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mitigate</a:t>
            </a:r>
            <a:r>
              <a:rPr lang="nl-NL" dirty="0"/>
              <a:t> risk</a:t>
            </a:r>
          </a:p>
          <a:p>
            <a:pPr marL="4763" lvl="2" algn="l"/>
            <a:r>
              <a:rPr lang="nl-NL" dirty="0">
                <a:solidFill>
                  <a:schemeClr val="bg1"/>
                </a:solidFill>
              </a:rPr>
              <a:t>Joran Lokkerbol | </a:t>
            </a:r>
            <a:r>
              <a:rPr lang="nl-NL" dirty="0" err="1">
                <a:solidFill>
                  <a:schemeClr val="bg1"/>
                </a:solidFill>
              </a:rPr>
              <a:t>January</a:t>
            </a:r>
            <a:r>
              <a:rPr lang="nl-NL" dirty="0">
                <a:solidFill>
                  <a:schemeClr val="bg1"/>
                </a:solidFill>
              </a:rPr>
              <a:t> 15, 2026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270C699-7F67-BC3F-4330-4673CD462C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GenAI</a:t>
            </a:r>
            <a:r>
              <a:rPr lang="en-US" dirty="0"/>
              <a:t> Risk Mitigation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01026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D5F35-D31D-2070-82B5-3FB5B3BD7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1C035-39F6-201C-6C41-914856F2A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performed a stress test on a fake Chatbot</a:t>
            </a:r>
          </a:p>
        </p:txBody>
      </p:sp>
      <p:sp>
        <p:nvSpPr>
          <p:cNvPr id="4" name="Google Shape;302;p42">
            <a:extLst>
              <a:ext uri="{FF2B5EF4-FFF2-40B4-BE49-F238E27FC236}">
                <a16:creationId xmlns:a16="http://schemas.microsoft.com/office/drawing/2014/main" id="{ACAFBCFF-B69C-6E6A-7E45-05EB4483BF94}"/>
              </a:ext>
            </a:extLst>
          </p:cNvPr>
          <p:cNvSpPr txBox="1">
            <a:spLocks/>
          </p:cNvSpPr>
          <p:nvPr/>
        </p:nvSpPr>
        <p:spPr>
          <a:xfrm>
            <a:off x="827999" y="876823"/>
            <a:ext cx="11071727" cy="531103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71463" indent="-271463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75000"/>
              <a:buFont typeface="Wingdings" panose="05000000000000000000" pitchFamily="2" charset="2"/>
              <a:buChar char="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4988" indent="-263525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7305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 sz="18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071563" indent="-225425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 sz="1800" b="1" kern="1200">
                <a:solidFill>
                  <a:srgbClr val="B7B9EA"/>
                </a:solidFill>
                <a:latin typeface="+mn-lt"/>
                <a:ea typeface="+mn-ea"/>
                <a:cs typeface="+mn-cs"/>
              </a:defRPr>
            </a:lvl4pPr>
            <a:lvl5pPr marL="1335088" indent="-263525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60000" indent="-360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Gilroy" panose="00000600000000000000" pitchFamily="2" charset="0"/>
              <a:buChar char="'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Gilroy" panose="00000600000000000000" pitchFamily="2" charset="0"/>
              <a:buChar char="'"/>
              <a:defRPr sz="21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Char char="'"/>
              <a:defRPr sz="2100" b="1" kern="1200">
                <a:solidFill>
                  <a:srgbClr val="B7B9EA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None/>
            </a:pPr>
            <a:endParaRPr lang="nl-NL" sz="2000" dirty="0"/>
          </a:p>
          <a:p>
            <a:pPr marL="152396" indent="0">
              <a:buNone/>
            </a:pPr>
            <a:r>
              <a:rPr lang="nl-NL" sz="2000" dirty="0" err="1"/>
              <a:t>Explore</a:t>
            </a:r>
            <a:r>
              <a:rPr lang="nl-NL" sz="2000" dirty="0"/>
              <a:t> </a:t>
            </a:r>
            <a:r>
              <a:rPr lang="nl-NL" sz="2000" dirty="0" err="1"/>
              <a:t>if</a:t>
            </a:r>
            <a:r>
              <a:rPr lang="nl-NL" sz="2000" dirty="0"/>
              <a:t> </a:t>
            </a:r>
            <a:r>
              <a:rPr lang="nl-NL" sz="2000" dirty="0" err="1"/>
              <a:t>you</a:t>
            </a:r>
            <a:r>
              <a:rPr lang="nl-NL" sz="2000" dirty="0"/>
              <a:t> </a:t>
            </a:r>
            <a:r>
              <a:rPr lang="nl-NL" sz="2000" dirty="0" err="1"/>
              <a:t>can</a:t>
            </a:r>
            <a:r>
              <a:rPr lang="nl-NL" sz="2000" dirty="0"/>
              <a:t> </a:t>
            </a:r>
            <a:r>
              <a:rPr lang="nl-NL" sz="2000" dirty="0" err="1"/>
              <a:t>expose</a:t>
            </a:r>
            <a:r>
              <a:rPr lang="nl-NL" sz="2000" dirty="0"/>
              <a:t>:</a:t>
            </a:r>
          </a:p>
          <a:p>
            <a:pPr marL="152396" indent="0">
              <a:buNone/>
            </a:pPr>
            <a:r>
              <a:rPr lang="nl-NL" sz="2000" dirty="0"/>
              <a:t>1. </a:t>
            </a:r>
            <a:r>
              <a:rPr lang="nl-NL" sz="2000" u="sng" dirty="0" err="1"/>
              <a:t>Unprofessional</a:t>
            </a:r>
            <a:r>
              <a:rPr lang="nl-NL" sz="2000" u="sng" dirty="0"/>
              <a:t> Tone</a:t>
            </a:r>
            <a:r>
              <a:rPr lang="nl-NL" sz="2000" dirty="0"/>
              <a:t>: Slang, </a:t>
            </a:r>
            <a:r>
              <a:rPr lang="nl-NL" sz="2000" dirty="0" err="1"/>
              <a:t>emojis</a:t>
            </a:r>
            <a:r>
              <a:rPr lang="nl-NL" sz="2000" dirty="0"/>
              <a:t>, casual </a:t>
            </a:r>
            <a:r>
              <a:rPr lang="nl-NL" sz="2000" dirty="0" err="1"/>
              <a:t>language</a:t>
            </a:r>
            <a:r>
              <a:rPr lang="nl-NL" sz="2000" dirty="0"/>
              <a:t>? </a:t>
            </a:r>
            <a:r>
              <a:rPr lang="nl-NL" sz="2000" dirty="0" err="1"/>
              <a:t>Overly</a:t>
            </a:r>
            <a:r>
              <a:rPr lang="nl-NL" sz="2000" dirty="0"/>
              <a:t> </a:t>
            </a:r>
            <a:r>
              <a:rPr lang="nl-NL" sz="2000" dirty="0" err="1"/>
              <a:t>salesy</a:t>
            </a:r>
            <a:r>
              <a:rPr lang="nl-NL" sz="2000" dirty="0"/>
              <a:t> or </a:t>
            </a:r>
            <a:r>
              <a:rPr lang="nl-NL" sz="2000" dirty="0" err="1"/>
              <a:t>pushy</a:t>
            </a:r>
            <a:r>
              <a:rPr lang="nl-NL" sz="2000" dirty="0"/>
              <a:t> </a:t>
            </a:r>
            <a:r>
              <a:rPr lang="nl-NL" sz="2000" dirty="0" err="1"/>
              <a:t>behavior</a:t>
            </a:r>
            <a:r>
              <a:rPr lang="nl-NL" sz="2000" dirty="0"/>
              <a:t>?</a:t>
            </a:r>
          </a:p>
          <a:p>
            <a:pPr marL="152396" indent="0">
              <a:buNone/>
            </a:pPr>
            <a:endParaRPr lang="nl-NL" sz="800" dirty="0"/>
          </a:p>
          <a:p>
            <a:pPr marL="152396" indent="0">
              <a:buNone/>
            </a:pPr>
            <a:r>
              <a:rPr lang="nl-NL" sz="2000" dirty="0"/>
              <a:t>2. </a:t>
            </a:r>
            <a:r>
              <a:rPr lang="nl-NL" sz="2000" u="sng" dirty="0"/>
              <a:t>Off-topic</a:t>
            </a:r>
            <a:r>
              <a:rPr lang="nl-NL" sz="2000" dirty="0"/>
              <a:t>: </a:t>
            </a:r>
            <a:r>
              <a:rPr lang="nl-NL" sz="2000" dirty="0" err="1"/>
              <a:t>Can</a:t>
            </a:r>
            <a:r>
              <a:rPr lang="nl-NL" sz="2000" dirty="0"/>
              <a:t> </a:t>
            </a:r>
            <a:r>
              <a:rPr lang="nl-NL" sz="2000" dirty="0" err="1"/>
              <a:t>it</a:t>
            </a:r>
            <a:r>
              <a:rPr lang="nl-NL" sz="2000" dirty="0"/>
              <a:t> </a:t>
            </a:r>
            <a:r>
              <a:rPr lang="nl-NL" sz="2000" dirty="0" err="1"/>
              <a:t>advice</a:t>
            </a:r>
            <a:r>
              <a:rPr lang="nl-NL" sz="2000" dirty="0"/>
              <a:t> on </a:t>
            </a:r>
            <a:r>
              <a:rPr lang="nl-NL" sz="2000" dirty="0" err="1"/>
              <a:t>other</a:t>
            </a:r>
            <a:r>
              <a:rPr lang="nl-NL" sz="2000" dirty="0"/>
              <a:t> topics? Or talk </a:t>
            </a:r>
            <a:r>
              <a:rPr lang="nl-NL" sz="2000" dirty="0" err="1"/>
              <a:t>about</a:t>
            </a:r>
            <a:r>
              <a:rPr lang="nl-NL" sz="2000" dirty="0"/>
              <a:t> </a:t>
            </a:r>
            <a:r>
              <a:rPr lang="nl-NL" sz="2000" dirty="0" err="1"/>
              <a:t>competitors</a:t>
            </a:r>
            <a:r>
              <a:rPr lang="nl-NL" sz="2000" dirty="0"/>
              <a:t>?</a:t>
            </a:r>
          </a:p>
          <a:p>
            <a:pPr marL="152396" indent="0">
              <a:buNone/>
            </a:pPr>
            <a:endParaRPr lang="nl-NL" sz="800" dirty="0"/>
          </a:p>
          <a:p>
            <a:pPr marL="152396" indent="0">
              <a:buNone/>
            </a:pPr>
            <a:r>
              <a:rPr lang="nl-NL" sz="2000" dirty="0"/>
              <a:t>3. </a:t>
            </a:r>
            <a:r>
              <a:rPr lang="nl-NL" sz="2000" u="sng" dirty="0"/>
              <a:t>Prompt </a:t>
            </a:r>
            <a:r>
              <a:rPr lang="nl-NL" sz="2000" u="sng" dirty="0" err="1"/>
              <a:t>Injection</a:t>
            </a:r>
            <a:r>
              <a:rPr lang="nl-NL" sz="2000" dirty="0"/>
              <a:t>: </a:t>
            </a:r>
            <a:r>
              <a:rPr lang="nl-NL" sz="2000" dirty="0" err="1"/>
              <a:t>Can</a:t>
            </a:r>
            <a:r>
              <a:rPr lang="nl-NL" sz="2000" dirty="0"/>
              <a:t> </a:t>
            </a:r>
            <a:r>
              <a:rPr lang="nl-NL" sz="2000" dirty="0" err="1"/>
              <a:t>it</a:t>
            </a:r>
            <a:r>
              <a:rPr lang="nl-NL" sz="2000" dirty="0"/>
              <a:t> </a:t>
            </a:r>
            <a:r>
              <a:rPr lang="nl-NL" sz="2000" dirty="0" err="1"/>
              <a:t>be</a:t>
            </a:r>
            <a:r>
              <a:rPr lang="nl-NL" sz="2000" dirty="0"/>
              <a:t> </a:t>
            </a:r>
            <a:r>
              <a:rPr lang="nl-NL" sz="2000" dirty="0" err="1"/>
              <a:t>tricked</a:t>
            </a:r>
            <a:r>
              <a:rPr lang="nl-NL" sz="2000" dirty="0"/>
              <a:t> </a:t>
            </a:r>
            <a:r>
              <a:rPr lang="nl-NL" sz="2000" dirty="0" err="1"/>
              <a:t>into</a:t>
            </a:r>
            <a:r>
              <a:rPr lang="nl-NL" sz="2000" dirty="0"/>
              <a:t> </a:t>
            </a:r>
            <a:r>
              <a:rPr lang="nl-NL" sz="2000" dirty="0" err="1"/>
              <a:t>revealing</a:t>
            </a:r>
            <a:r>
              <a:rPr lang="nl-NL" sz="2000" dirty="0"/>
              <a:t> </a:t>
            </a:r>
            <a:r>
              <a:rPr lang="nl-NL" sz="2000" dirty="0" err="1"/>
              <a:t>its</a:t>
            </a:r>
            <a:r>
              <a:rPr lang="nl-NL" sz="2000" dirty="0"/>
              <a:t> system prompt?</a:t>
            </a:r>
          </a:p>
          <a:p>
            <a:pPr marL="152396" indent="0">
              <a:buNone/>
            </a:pPr>
            <a:endParaRPr lang="nl-NL" sz="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1EBEDE-21A4-9196-76D3-28406DD05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021" y="3313191"/>
            <a:ext cx="2804482" cy="2804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3D91B9-CB64-B775-5420-D7E86BD4A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0414" y="3948028"/>
            <a:ext cx="7362565" cy="165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90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03808-A09B-821B-C3BC-F5218F164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8F32C-5BFC-3FB9-4601-F3B098AB0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302950"/>
            <a:ext cx="11013480" cy="677108"/>
          </a:xfrm>
        </p:spPr>
        <p:txBody>
          <a:bodyPr/>
          <a:lstStyle/>
          <a:p>
            <a:r>
              <a:rPr lang="en-US" dirty="0"/>
              <a:t>And discussed how Red Teaming services help automate these assessments</a:t>
            </a:r>
          </a:p>
        </p:txBody>
      </p:sp>
      <p:pic>
        <p:nvPicPr>
          <p:cNvPr id="5" name="Picture 4" descr="ING Stage Vlog - VSAE">
            <a:extLst>
              <a:ext uri="{FF2B5EF4-FFF2-40B4-BE49-F238E27FC236}">
                <a16:creationId xmlns:a16="http://schemas.microsoft.com/office/drawing/2014/main" id="{7C4DE926-93EA-AF93-071E-9C7F53817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903" y="5758205"/>
            <a:ext cx="1729147" cy="172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41D897-8F1F-AA9B-9809-2CBDDD289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08" y="1563837"/>
            <a:ext cx="4126335" cy="31636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28EC0D-D911-F8E4-A440-1FB803302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001" y="1566344"/>
            <a:ext cx="4266267" cy="35482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52AF75-84BD-AE28-543F-2A2552087902}"/>
              </a:ext>
            </a:extLst>
          </p:cNvPr>
          <p:cNvSpPr txBox="1"/>
          <p:nvPr/>
        </p:nvSpPr>
        <p:spPr>
          <a:xfrm>
            <a:off x="800508" y="4914249"/>
            <a:ext cx="33757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www.promptfoo.dev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746DD6-CD72-754F-447D-8793989A881E}"/>
              </a:ext>
            </a:extLst>
          </p:cNvPr>
          <p:cNvSpPr txBox="1"/>
          <p:nvPr/>
        </p:nvSpPr>
        <p:spPr>
          <a:xfrm>
            <a:off x="4983001" y="5191248"/>
            <a:ext cx="33757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www.giskard.ai</a:t>
            </a:r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A4D28B-2554-497A-60F0-9DD1C5A4A0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5426" y="1569525"/>
            <a:ext cx="2703477" cy="28634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3E55BE-3779-C005-3A9F-EA207F2412E4}"/>
              </a:ext>
            </a:extLst>
          </p:cNvPr>
          <p:cNvSpPr txBox="1"/>
          <p:nvPr/>
        </p:nvSpPr>
        <p:spPr>
          <a:xfrm>
            <a:off x="9323509" y="4543066"/>
            <a:ext cx="2703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https://citadel-</a:t>
            </a:r>
            <a:r>
              <a:rPr lang="en-US" sz="1200" dirty="0" err="1"/>
              <a:t>ai.com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70361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9EFBF-A39B-61CD-49E9-F1F1E6C9D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010EF-CDE2-E76B-6DC3-86DAC98A5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302950"/>
            <a:ext cx="11013480" cy="677108"/>
          </a:xfrm>
        </p:spPr>
        <p:txBody>
          <a:bodyPr/>
          <a:lstStyle/>
          <a:p>
            <a:r>
              <a:rPr lang="en-US" dirty="0"/>
              <a:t>You experienced a risk simulation case study</a:t>
            </a:r>
          </a:p>
        </p:txBody>
      </p:sp>
      <p:pic>
        <p:nvPicPr>
          <p:cNvPr id="5" name="Picture 4" descr="ING Stage Vlog - VSAE">
            <a:extLst>
              <a:ext uri="{FF2B5EF4-FFF2-40B4-BE49-F238E27FC236}">
                <a16:creationId xmlns:a16="http://schemas.microsoft.com/office/drawing/2014/main" id="{142F1131-B38C-9506-02D6-F1178BB0B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903" y="5758205"/>
            <a:ext cx="1729147" cy="172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453FE5-0D46-24B6-0BC6-A56075186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950" y="1206337"/>
            <a:ext cx="7210425" cy="479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824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53DCF-388D-B8A9-1B04-F8B7A2EA0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2A408-49EB-1731-D645-0E3FCD2F93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9508" y="864205"/>
            <a:ext cx="6735314" cy="2688620"/>
          </a:xfrm>
        </p:spPr>
        <p:txBody>
          <a:bodyPr/>
          <a:lstStyle/>
          <a:p>
            <a:r>
              <a:rPr lang="en-US" dirty="0"/>
              <a:t>Mitigation Strategies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79DDF4-FB33-DEA2-CB15-440F914035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CB85E5D-8611-4DC1-B375-AD1E4C05477C}" type="slidenum">
              <a:rPr lang="nl-NL" smtClean="0"/>
              <a:pPr/>
              <a:t>13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49414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0BF1D-E9F6-986F-787D-419095765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G Stage Vlog - VSAE">
            <a:extLst>
              <a:ext uri="{FF2B5EF4-FFF2-40B4-BE49-F238E27FC236}">
                <a16:creationId xmlns:a16="http://schemas.microsoft.com/office/drawing/2014/main" id="{738BDDB9-3CEF-1796-86CE-36A9D429E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903" y="5758205"/>
            <a:ext cx="1729147" cy="172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D62DCE-893A-0343-92B5-B6562A11F6A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28675" y="5548184"/>
            <a:ext cx="10536238" cy="768479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This material is the intellectual property of Joran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</a:rPr>
              <a:t>Lokkerbol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This material is provided to you for personal use only. Sharing, posting or selling is strictly forbidden without permission from the author.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946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75A6B-19E5-04BA-9440-C509670A2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21DBD-A47F-54BA-1DC2-44E70002F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 </a:t>
            </a:r>
            <a:r>
              <a:rPr lang="nl-NL" dirty="0" err="1"/>
              <a:t>Overview</a:t>
            </a:r>
            <a:endParaRPr lang="en-NL"/>
          </a:p>
        </p:txBody>
      </p:sp>
      <p:pic>
        <p:nvPicPr>
          <p:cNvPr id="13" name="Picture 12" descr="ING Stage Vlog - VSAE">
            <a:extLst>
              <a:ext uri="{FF2B5EF4-FFF2-40B4-BE49-F238E27FC236}">
                <a16:creationId xmlns:a16="http://schemas.microsoft.com/office/drawing/2014/main" id="{A0476F28-7015-6AAA-FE1C-9E1371869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903" y="5758205"/>
            <a:ext cx="1729147" cy="172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333BC4-3318-8AAC-2075-53EE8F672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3741" y="513768"/>
            <a:ext cx="4535780" cy="9142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C5E55F-C893-F759-FBB3-5AE92602EE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1686" y="1428011"/>
            <a:ext cx="4459890" cy="4796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AA1F04-2D6E-45C7-611E-54601F706F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000" y="1584285"/>
            <a:ext cx="4814316" cy="33370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265E79-5962-842F-38E5-1026F61F51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300" y="2398748"/>
            <a:ext cx="755650" cy="23256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68F2C4-80B4-2032-CA0E-6B3476B475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0460" y="2373348"/>
            <a:ext cx="1232646" cy="419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0E201B-BB0B-59B9-D88B-4C42F8053B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8663" y="2398747"/>
            <a:ext cx="724637" cy="3334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7D1095-4EFC-A5D3-A966-617C09D18E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9860" y="3249648"/>
            <a:ext cx="1232646" cy="419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FD7A9E-729A-C013-0E08-7EB41F6FA8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0763" y="3275047"/>
            <a:ext cx="724637" cy="3334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C8A1F1-6EB0-EA54-3FEE-B3626E98E2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6660" y="4113248"/>
            <a:ext cx="1232646" cy="41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DFBEAE-6765-C59C-1632-72CE749E6B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4863" y="4138647"/>
            <a:ext cx="724637" cy="33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943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1D0C6-2764-4A79-0A92-6237B228B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33042-AABE-B7B6-F58E-E9BA94347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Outline</a:t>
            </a:r>
            <a:r>
              <a:rPr lang="nl-NL" dirty="0"/>
              <a:t> </a:t>
            </a:r>
            <a:r>
              <a:rPr lang="nl-NL" dirty="0" err="1"/>
              <a:t>day</a:t>
            </a:r>
            <a:r>
              <a:rPr lang="nl-NL" dirty="0"/>
              <a:t> 3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C88C2-B5AE-9367-A802-2CC5AF39310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28675" y="1479550"/>
            <a:ext cx="5999545" cy="48371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Topics for today:</a:t>
            </a:r>
          </a:p>
          <a:p>
            <a:pPr>
              <a:buFontTx/>
              <a:buChar char="-"/>
            </a:pPr>
            <a:r>
              <a:rPr lang="en-US" dirty="0"/>
              <a:t>Mitigation Strategies</a:t>
            </a:r>
          </a:p>
          <a:p>
            <a:pPr>
              <a:buFontTx/>
              <a:buChar char="-"/>
            </a:pPr>
            <a:endParaRPr lang="en-US" sz="600" dirty="0"/>
          </a:p>
          <a:p>
            <a:pPr>
              <a:buFontTx/>
              <a:buChar char="-"/>
            </a:pPr>
            <a:r>
              <a:rPr lang="en-US" dirty="0"/>
              <a:t>Controlling and Improving</a:t>
            </a:r>
          </a:p>
          <a:p>
            <a:pPr>
              <a:buFontTx/>
              <a:buChar char="-"/>
            </a:pPr>
            <a:endParaRPr lang="en-US" sz="600" dirty="0"/>
          </a:p>
          <a:p>
            <a:pPr>
              <a:buFontTx/>
              <a:buChar char="-"/>
            </a:pPr>
            <a:r>
              <a:rPr lang="en-US" dirty="0"/>
              <a:t>Scalability</a:t>
            </a:r>
          </a:p>
          <a:p>
            <a:pPr>
              <a:buFontTx/>
              <a:buChar char="-"/>
            </a:pPr>
            <a:endParaRPr lang="en-US" sz="600" dirty="0"/>
          </a:p>
          <a:p>
            <a:pPr>
              <a:buFontTx/>
              <a:buChar char="-"/>
            </a:pPr>
            <a:r>
              <a:rPr lang="en-US" dirty="0"/>
              <a:t>Q&amp;A with Alejandro Granado</a:t>
            </a:r>
          </a:p>
          <a:p>
            <a:pPr>
              <a:buFontTx/>
              <a:buChar char="-"/>
            </a:pPr>
            <a:endParaRPr lang="en-US" sz="600" dirty="0"/>
          </a:p>
          <a:p>
            <a:pPr>
              <a:buFontTx/>
              <a:buChar char="-"/>
            </a:pPr>
            <a:r>
              <a:rPr lang="en-US" dirty="0"/>
              <a:t>Case Study – Jerzy </a:t>
            </a:r>
            <a:r>
              <a:rPr lang="en-US" dirty="0" err="1"/>
              <a:t>Bloemberg</a:t>
            </a:r>
            <a:endParaRPr lang="en-US" dirty="0"/>
          </a:p>
          <a:p>
            <a:pPr>
              <a:buFontTx/>
              <a:buChar char="-"/>
            </a:pPr>
            <a:endParaRPr lang="en-US" sz="600" dirty="0"/>
          </a:p>
          <a:p>
            <a:pPr>
              <a:buFontTx/>
              <a:buChar char="-"/>
            </a:pPr>
            <a:r>
              <a:rPr lang="en-US" dirty="0"/>
              <a:t>Closure</a:t>
            </a:r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sz="600" dirty="0"/>
          </a:p>
          <a:p>
            <a:pPr lvl="1">
              <a:buFontTx/>
              <a:buChar char="-"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ING Stage Vlog - VSAE">
            <a:extLst>
              <a:ext uri="{FF2B5EF4-FFF2-40B4-BE49-F238E27FC236}">
                <a16:creationId xmlns:a16="http://schemas.microsoft.com/office/drawing/2014/main" id="{BBFA46D8-6207-3E19-281A-371DBFCB3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903" y="5758205"/>
            <a:ext cx="1729147" cy="172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D2B566-21F9-F895-F910-8EB9B77D4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3741" y="513768"/>
            <a:ext cx="4535780" cy="9142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62595F-6F79-3B1D-0285-5263846DB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1686" y="1428011"/>
            <a:ext cx="4459890" cy="47964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7B72D9-8087-B638-5C48-044221F50101}"/>
              </a:ext>
            </a:extLst>
          </p:cNvPr>
          <p:cNvSpPr txBox="1"/>
          <p:nvPr/>
        </p:nvSpPr>
        <p:spPr>
          <a:xfrm>
            <a:off x="828000" y="4742542"/>
            <a:ext cx="6445742" cy="1631216"/>
          </a:xfrm>
          <a:prstGeom prst="rect">
            <a:avLst/>
          </a:prstGeom>
          <a:noFill/>
          <a:ln w="1270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B2541"/>
                </a:solidFill>
              </a:rPr>
              <a:t>=&gt; Brainstorming about: 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solidFill>
                  <a:srgbClr val="2B2541"/>
                </a:solidFill>
              </a:rPr>
              <a:t>What is needed to bring risk assessment to scale?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solidFill>
                  <a:srgbClr val="2B2541"/>
                </a:solidFill>
              </a:rPr>
              <a:t>How to collaborate?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solidFill>
                  <a:srgbClr val="2B2541"/>
                </a:solidFill>
              </a:rPr>
              <a:t>What is the piece of the puzzle that you would want to bring to the table?</a:t>
            </a:r>
          </a:p>
        </p:txBody>
      </p:sp>
    </p:spTree>
    <p:extLst>
      <p:ext uri="{BB962C8B-B14F-4D97-AF65-F5344CB8AC3E}">
        <p14:creationId xmlns:p14="http://schemas.microsoft.com/office/powerpoint/2010/main" val="120184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86004-46D6-7EB7-5D0F-16D636247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BCE8F-9035-2A16-2662-88CA8238B4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9508" y="864205"/>
            <a:ext cx="6735314" cy="2688620"/>
          </a:xfrm>
        </p:spPr>
        <p:txBody>
          <a:bodyPr/>
          <a:lstStyle/>
          <a:p>
            <a:r>
              <a:rPr lang="en-US" dirty="0"/>
              <a:t>Brief recap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8B8DB8-A623-07C7-F126-E0B01DDD0B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CB85E5D-8611-4DC1-B375-AD1E4C05477C}" type="slidenum">
              <a:rPr lang="nl-NL" smtClean="0"/>
              <a:pPr/>
              <a:t>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60507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FB3D0-FD57-AA88-BC88-410E78CAA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8DE40-9C44-7F35-ED67-7FC89335E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The risks inherent to LLM-applications</a:t>
            </a:r>
          </a:p>
        </p:txBody>
      </p:sp>
      <p:pic>
        <p:nvPicPr>
          <p:cNvPr id="5" name="Picture 4" descr="ING Stage Vlog - VSAE">
            <a:extLst>
              <a:ext uri="{FF2B5EF4-FFF2-40B4-BE49-F238E27FC236}">
                <a16:creationId xmlns:a16="http://schemas.microsoft.com/office/drawing/2014/main" id="{C75202A2-D0D3-C68F-6E97-88F5DF69F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903" y="5758205"/>
            <a:ext cx="1729147" cy="172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280B666-DACD-F54E-E1FE-90355CE562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28675" y="1407809"/>
            <a:ext cx="3659770" cy="886881"/>
          </a:xfrm>
        </p:spPr>
        <p:txBody>
          <a:bodyPr/>
          <a:lstStyle/>
          <a:p>
            <a:pPr marL="0" marR="0" indent="0">
              <a:buNone/>
            </a:pPr>
            <a:r>
              <a:rPr lang="en-US" dirty="0">
                <a:effectLst/>
              </a:rPr>
              <a:t>Uncertainty / risk on the input side (user behavior)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B1EE41A-F9A0-38CE-9F61-2337C8AF2782}"/>
              </a:ext>
            </a:extLst>
          </p:cNvPr>
          <p:cNvSpPr txBox="1">
            <a:spLocks/>
          </p:cNvSpPr>
          <p:nvPr/>
        </p:nvSpPr>
        <p:spPr>
          <a:xfrm>
            <a:off x="828000" y="2284345"/>
            <a:ext cx="3843688" cy="677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1463" indent="-271463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75000"/>
              <a:buFont typeface="Wingdings" panose="05000000000000000000" pitchFamily="2" charset="2"/>
              <a:buChar char="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0238" indent="-27305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2175" indent="-261938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 sz="18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155700" indent="-263525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 sz="1800" b="1" kern="1200">
                <a:solidFill>
                  <a:srgbClr val="B7B9EA"/>
                </a:solidFill>
                <a:latin typeface="+mn-lt"/>
                <a:ea typeface="+mn-ea"/>
                <a:cs typeface="+mn-cs"/>
              </a:defRPr>
            </a:lvl4pPr>
            <a:lvl5pPr marL="1428750" indent="-27305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60000" indent="-360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Gilroy" panose="00000600000000000000" pitchFamily="2" charset="0"/>
              <a:buChar char="'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Gilroy" panose="00000600000000000000" pitchFamily="2" charset="0"/>
              <a:buChar char="'"/>
              <a:defRPr sz="21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Char char="'"/>
              <a:defRPr sz="2100" b="1" kern="1200">
                <a:solidFill>
                  <a:srgbClr val="B7B9EA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Uncertainty / risk on the output side (model behavior)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69BDFE-2DE1-1527-17A9-D1051C94E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005" y="1418366"/>
            <a:ext cx="1763620" cy="17526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C87EC0-DA62-EF1E-5194-67E612F1B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61" y="4028684"/>
            <a:ext cx="4965654" cy="237502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E6E0ED-FC6A-4522-04AE-564E8F486014}"/>
              </a:ext>
            </a:extLst>
          </p:cNvPr>
          <p:cNvSpPr txBox="1">
            <a:spLocks/>
          </p:cNvSpPr>
          <p:nvPr/>
        </p:nvSpPr>
        <p:spPr>
          <a:xfrm>
            <a:off x="815974" y="1026809"/>
            <a:ext cx="5546725" cy="8868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1463" indent="-271463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75000"/>
              <a:buFont typeface="Wingdings" panose="05000000000000000000" pitchFamily="2" charset="2"/>
              <a:buChar char="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0238" indent="-27305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2175" indent="-261938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 sz="18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155700" indent="-263525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 sz="1800" b="1" kern="1200">
                <a:solidFill>
                  <a:srgbClr val="B7B9EA"/>
                </a:solidFill>
                <a:latin typeface="+mn-lt"/>
                <a:ea typeface="+mn-ea"/>
                <a:cs typeface="+mn-cs"/>
              </a:defRPr>
            </a:lvl4pPr>
            <a:lvl5pPr marL="1428750" indent="-27305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60000" indent="-360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Gilroy" panose="00000600000000000000" pitchFamily="2" charset="0"/>
              <a:buChar char="'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Gilroy" panose="00000600000000000000" pitchFamily="2" charset="0"/>
              <a:buChar char="'"/>
              <a:defRPr sz="21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Char char="'"/>
              <a:defRPr sz="2100" b="1" kern="1200">
                <a:solidFill>
                  <a:srgbClr val="B7B9EA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b="1" dirty="0"/>
              <a:t>Chatbots come with inherent uncertainty…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79B677F-99D6-DA2C-A364-2C2B41A02D8C}"/>
              </a:ext>
            </a:extLst>
          </p:cNvPr>
          <p:cNvSpPr txBox="1">
            <a:spLocks/>
          </p:cNvSpPr>
          <p:nvPr/>
        </p:nvSpPr>
        <p:spPr>
          <a:xfrm>
            <a:off x="815974" y="3541670"/>
            <a:ext cx="5546725" cy="8868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1463" indent="-271463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75000"/>
              <a:buFont typeface="Wingdings" panose="05000000000000000000" pitchFamily="2" charset="2"/>
              <a:buChar char="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0238" indent="-27305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2175" indent="-261938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 sz="18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155700" indent="-263525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 sz="1800" b="1" kern="1200">
                <a:solidFill>
                  <a:srgbClr val="B7B9EA"/>
                </a:solidFill>
                <a:latin typeface="+mn-lt"/>
                <a:ea typeface="+mn-ea"/>
                <a:cs typeface="+mn-cs"/>
              </a:defRPr>
            </a:lvl4pPr>
            <a:lvl5pPr marL="1428750" indent="-27305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60000" indent="-360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Gilroy" panose="00000600000000000000" pitchFamily="2" charset="0"/>
              <a:buChar char="'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Gilroy" panose="00000600000000000000" pitchFamily="2" charset="0"/>
              <a:buChar char="'"/>
              <a:defRPr sz="21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Char char="'"/>
              <a:defRPr sz="2100" b="1" kern="1200">
                <a:solidFill>
                  <a:srgbClr val="B7B9EA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b="1" dirty="0"/>
              <a:t>…which are partly mitigated using RAG…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59ECD74-4212-F088-F326-645A3CF626FA}"/>
              </a:ext>
            </a:extLst>
          </p:cNvPr>
          <p:cNvSpPr txBox="1">
            <a:spLocks/>
          </p:cNvSpPr>
          <p:nvPr/>
        </p:nvSpPr>
        <p:spPr>
          <a:xfrm>
            <a:off x="6950074" y="1065170"/>
            <a:ext cx="5546725" cy="8868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1463" indent="-271463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75000"/>
              <a:buFont typeface="Wingdings" panose="05000000000000000000" pitchFamily="2" charset="2"/>
              <a:buChar char="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0238" indent="-27305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2175" indent="-261938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 sz="18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155700" indent="-263525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 sz="1800" b="1" kern="1200">
                <a:solidFill>
                  <a:srgbClr val="B7B9EA"/>
                </a:solidFill>
                <a:latin typeface="+mn-lt"/>
                <a:ea typeface="+mn-ea"/>
                <a:cs typeface="+mn-cs"/>
              </a:defRPr>
            </a:lvl4pPr>
            <a:lvl5pPr marL="1428750" indent="-27305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60000" indent="-360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Gilroy" panose="00000600000000000000" pitchFamily="2" charset="0"/>
              <a:buChar char="'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Gilroy" panose="00000600000000000000" pitchFamily="2" charset="0"/>
              <a:buChar char="'"/>
              <a:defRPr sz="21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Char char="'"/>
              <a:defRPr sz="2100" b="1" kern="1200">
                <a:solidFill>
                  <a:srgbClr val="B7B9EA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b="1" dirty="0"/>
              <a:t>…opening up a second wave of risks…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FCCFEA-1283-BAED-73A2-7ACBE8AA1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674" y="1365102"/>
            <a:ext cx="4488121" cy="249002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6A3716C-252D-71A0-2E1A-91E06376977A}"/>
              </a:ext>
            </a:extLst>
          </p:cNvPr>
          <p:cNvSpPr txBox="1">
            <a:spLocks/>
          </p:cNvSpPr>
          <p:nvPr/>
        </p:nvSpPr>
        <p:spPr>
          <a:xfrm>
            <a:off x="6950075" y="3795670"/>
            <a:ext cx="4810126" cy="8868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1463" indent="-271463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75000"/>
              <a:buFont typeface="Wingdings" panose="05000000000000000000" pitchFamily="2" charset="2"/>
              <a:buChar char="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0238" indent="-27305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2175" indent="-261938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 sz="18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155700" indent="-263525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 sz="1800" b="1" kern="1200">
                <a:solidFill>
                  <a:srgbClr val="B7B9EA"/>
                </a:solidFill>
                <a:latin typeface="+mn-lt"/>
                <a:ea typeface="+mn-ea"/>
                <a:cs typeface="+mn-cs"/>
              </a:defRPr>
            </a:lvl4pPr>
            <a:lvl5pPr marL="1428750" indent="-27305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60000" indent="-360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Gilroy" panose="00000600000000000000" pitchFamily="2" charset="0"/>
              <a:buChar char="'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Gilroy" panose="00000600000000000000" pitchFamily="2" charset="0"/>
              <a:buChar char="'"/>
              <a:defRPr sz="21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Char char="'"/>
              <a:defRPr sz="2100" b="1" kern="1200">
                <a:solidFill>
                  <a:srgbClr val="B7B9EA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b="1" dirty="0"/>
              <a:t>…on top of a ‘standard set’ of additional LLM-application risks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F23E4E9-8BA4-795D-83D0-0B9F1B5E0A38}"/>
              </a:ext>
            </a:extLst>
          </p:cNvPr>
          <p:cNvSpPr txBox="1">
            <a:spLocks/>
          </p:cNvSpPr>
          <p:nvPr/>
        </p:nvSpPr>
        <p:spPr>
          <a:xfrm>
            <a:off x="7013575" y="4570109"/>
            <a:ext cx="4810126" cy="8868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1463" indent="-271463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75000"/>
              <a:buFont typeface="Wingdings" panose="05000000000000000000" pitchFamily="2" charset="2"/>
              <a:buChar char="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0238" indent="-27305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2175" indent="-261938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 sz="18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155700" indent="-263525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 sz="1800" b="1" kern="1200">
                <a:solidFill>
                  <a:srgbClr val="B7B9EA"/>
                </a:solidFill>
                <a:latin typeface="+mn-lt"/>
                <a:ea typeface="+mn-ea"/>
                <a:cs typeface="+mn-cs"/>
              </a:defRPr>
            </a:lvl4pPr>
            <a:lvl5pPr marL="1428750" indent="-27305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60000" indent="-360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Gilroy" panose="00000600000000000000" pitchFamily="2" charset="0"/>
              <a:buChar char="'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Gilroy" panose="00000600000000000000" pitchFamily="2" charset="0"/>
              <a:buChar char="'"/>
              <a:defRPr sz="21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Char char="'"/>
              <a:defRPr sz="2100" b="1" kern="1200">
                <a:solidFill>
                  <a:srgbClr val="B7B9EA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/>
              <a:t>Not go off-topic</a:t>
            </a:r>
          </a:p>
          <a:p>
            <a:pPr>
              <a:buFontTx/>
              <a:buChar char="-"/>
            </a:pPr>
            <a:r>
              <a:rPr lang="en-US" dirty="0"/>
              <a:t>Don’t talk about competitors</a:t>
            </a:r>
          </a:p>
          <a:p>
            <a:pPr>
              <a:buFontTx/>
              <a:buChar char="-"/>
            </a:pPr>
            <a:r>
              <a:rPr lang="en-US" dirty="0"/>
              <a:t>Don’t deviate from tone-of-voice</a:t>
            </a:r>
          </a:p>
          <a:p>
            <a:pPr>
              <a:buFontTx/>
              <a:buChar char="-"/>
            </a:pPr>
            <a:r>
              <a:rPr lang="en-US" dirty="0"/>
              <a:t>Etc.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D0F2474-5ADB-D352-2DAF-3870B53738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000" y="3909483"/>
            <a:ext cx="2126546" cy="23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14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/>
      <p:bldP spid="4" grpId="0"/>
      <p:bldP spid="6" grpId="0"/>
      <p:bldP spid="8" grpId="0"/>
      <p:bldP spid="15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1E8FB-64E2-53C2-6E92-AAEB53137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08335-691A-FB7F-4363-566D4E8E9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Testing the risks is not a matter of simply running some checks</a:t>
            </a:r>
          </a:p>
        </p:txBody>
      </p:sp>
      <p:pic>
        <p:nvPicPr>
          <p:cNvPr id="5" name="Picture 4" descr="ING Stage Vlog - VSAE">
            <a:extLst>
              <a:ext uri="{FF2B5EF4-FFF2-40B4-BE49-F238E27FC236}">
                <a16:creationId xmlns:a16="http://schemas.microsoft.com/office/drawing/2014/main" id="{D9E95E39-396E-EDE4-7C21-7C32EFF16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903" y="5758205"/>
            <a:ext cx="1729147" cy="172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E313C02-505F-5CE0-A7B6-15F2B8D1EFF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28675" y="1407809"/>
            <a:ext cx="3659770" cy="886881"/>
          </a:xfrm>
        </p:spPr>
        <p:txBody>
          <a:bodyPr/>
          <a:lstStyle/>
          <a:p>
            <a:pPr marL="0" marR="0" indent="0">
              <a:buNone/>
            </a:pPr>
            <a:r>
              <a:rPr lang="en-US" dirty="0">
                <a:effectLst/>
              </a:rPr>
              <a:t>To assess answers based on sets of reference questions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6EA57B7-A2DB-545A-008A-2005D928D264}"/>
              </a:ext>
            </a:extLst>
          </p:cNvPr>
          <p:cNvSpPr txBox="1">
            <a:spLocks/>
          </p:cNvSpPr>
          <p:nvPr/>
        </p:nvSpPr>
        <p:spPr>
          <a:xfrm>
            <a:off x="815974" y="1026809"/>
            <a:ext cx="5546725" cy="8868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1463" indent="-271463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75000"/>
              <a:buFont typeface="Wingdings" panose="05000000000000000000" pitchFamily="2" charset="2"/>
              <a:buChar char="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0238" indent="-27305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2175" indent="-261938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 sz="18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155700" indent="-263525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 sz="1800" b="1" kern="1200">
                <a:solidFill>
                  <a:srgbClr val="B7B9EA"/>
                </a:solidFill>
                <a:latin typeface="+mn-lt"/>
                <a:ea typeface="+mn-ea"/>
                <a:cs typeface="+mn-cs"/>
              </a:defRPr>
            </a:lvl4pPr>
            <a:lvl5pPr marL="1428750" indent="-27305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60000" indent="-360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Gilroy" panose="00000600000000000000" pitchFamily="2" charset="0"/>
              <a:buChar char="'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Gilroy" panose="00000600000000000000" pitchFamily="2" charset="0"/>
              <a:buChar char="'"/>
              <a:defRPr sz="21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Char char="'"/>
              <a:defRPr sz="2100" b="1" kern="1200">
                <a:solidFill>
                  <a:srgbClr val="B7B9EA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b="1" dirty="0"/>
              <a:t>It will require standardized tests 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7F925B3-F1D3-83B2-0FB3-FBF5E9122EE5}"/>
              </a:ext>
            </a:extLst>
          </p:cNvPr>
          <p:cNvSpPr txBox="1">
            <a:spLocks/>
          </p:cNvSpPr>
          <p:nvPr/>
        </p:nvSpPr>
        <p:spPr>
          <a:xfrm>
            <a:off x="815974" y="3516271"/>
            <a:ext cx="5546725" cy="8868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1463" indent="-271463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75000"/>
              <a:buFont typeface="Wingdings" panose="05000000000000000000" pitchFamily="2" charset="2"/>
              <a:buChar char="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0238" indent="-27305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2175" indent="-261938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 sz="18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155700" indent="-263525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 sz="1800" b="1" kern="1200">
                <a:solidFill>
                  <a:srgbClr val="B7B9EA"/>
                </a:solidFill>
                <a:latin typeface="+mn-lt"/>
                <a:ea typeface="+mn-ea"/>
                <a:cs typeface="+mn-cs"/>
              </a:defRPr>
            </a:lvl4pPr>
            <a:lvl5pPr marL="1428750" indent="-27305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60000" indent="-360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Gilroy" panose="00000600000000000000" pitchFamily="2" charset="0"/>
              <a:buChar char="'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Gilroy" panose="00000600000000000000" pitchFamily="2" charset="0"/>
              <a:buChar char="'"/>
              <a:defRPr sz="21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Char char="'"/>
              <a:defRPr sz="2100" b="1" kern="1200">
                <a:solidFill>
                  <a:srgbClr val="B7B9EA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b="1" dirty="0"/>
              <a:t>…as well as ‘reading’ along with actual interactions in production…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BBFA13-97BE-FBF9-6482-952592B6F7D5}"/>
              </a:ext>
            </a:extLst>
          </p:cNvPr>
          <p:cNvSpPr txBox="1">
            <a:spLocks/>
          </p:cNvSpPr>
          <p:nvPr/>
        </p:nvSpPr>
        <p:spPr>
          <a:xfrm>
            <a:off x="6950074" y="1065170"/>
            <a:ext cx="5546725" cy="8868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1463" indent="-271463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75000"/>
              <a:buFont typeface="Wingdings" panose="05000000000000000000" pitchFamily="2" charset="2"/>
              <a:buChar char="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0238" indent="-27305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2175" indent="-261938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 sz="18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155700" indent="-263525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 sz="1800" b="1" kern="1200">
                <a:solidFill>
                  <a:srgbClr val="B7B9EA"/>
                </a:solidFill>
                <a:latin typeface="+mn-lt"/>
                <a:ea typeface="+mn-ea"/>
                <a:cs typeface="+mn-cs"/>
              </a:defRPr>
            </a:lvl4pPr>
            <a:lvl5pPr marL="1428750" indent="-27305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60000" indent="-360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Gilroy" panose="00000600000000000000" pitchFamily="2" charset="0"/>
              <a:buChar char="'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Gilroy" panose="00000600000000000000" pitchFamily="2" charset="0"/>
              <a:buChar char="'"/>
              <a:defRPr sz="21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Char char="'"/>
              <a:defRPr sz="2100" b="1" kern="1200">
                <a:solidFill>
                  <a:srgbClr val="B7B9EA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b="1" dirty="0"/>
              <a:t>…as well as stress tests trying to elicit undesired behavior…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28150B-FB0F-8B2F-63B6-FB22409DD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679" y="1313587"/>
            <a:ext cx="1549397" cy="20281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BB94E2-8874-7A19-920E-4ABD972AF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1488" y="1821955"/>
            <a:ext cx="2685975" cy="17688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9CB03A-CC2C-7BC6-40A6-F233017FC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1665" y="4222767"/>
            <a:ext cx="2450433" cy="245484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8178E-9C66-5212-5BD7-6BE9E696BB89}"/>
              </a:ext>
            </a:extLst>
          </p:cNvPr>
          <p:cNvSpPr txBox="1">
            <a:spLocks/>
          </p:cNvSpPr>
          <p:nvPr/>
        </p:nvSpPr>
        <p:spPr>
          <a:xfrm>
            <a:off x="6950074" y="3904184"/>
            <a:ext cx="4810126" cy="8868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1463" indent="-271463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75000"/>
              <a:buFont typeface="Wingdings" panose="05000000000000000000" pitchFamily="2" charset="2"/>
              <a:buChar char="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0238" indent="-27305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2175" indent="-261938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 sz="18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155700" indent="-263525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 sz="1800" b="1" kern="1200">
                <a:solidFill>
                  <a:srgbClr val="B7B9EA"/>
                </a:solidFill>
                <a:latin typeface="+mn-lt"/>
                <a:ea typeface="+mn-ea"/>
                <a:cs typeface="+mn-cs"/>
              </a:defRPr>
            </a:lvl4pPr>
            <a:lvl5pPr marL="1428750" indent="-27305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60000" indent="-360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Gilroy" panose="00000600000000000000" pitchFamily="2" charset="0"/>
              <a:buChar char="'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Gilroy" panose="00000600000000000000" pitchFamily="2" charset="0"/>
              <a:buChar char="'"/>
              <a:defRPr sz="21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Char char="'"/>
              <a:defRPr sz="2100" b="1" kern="1200">
                <a:solidFill>
                  <a:srgbClr val="B7B9EA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b="1" dirty="0"/>
              <a:t>…which we could automate to a large extent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287B96-9E9D-FCA7-E013-DED63A8F6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517" y="4213950"/>
            <a:ext cx="1549397" cy="202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4" grpId="0"/>
      <p:bldP spid="6" grpId="0"/>
      <p:bldP spid="8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6F822-FC0C-86BB-B0FA-2116E758E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4DBEE-396D-C701-B11E-1036B2651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We considered Large Language Models more in-depth</a:t>
            </a:r>
          </a:p>
        </p:txBody>
      </p:sp>
      <p:pic>
        <p:nvPicPr>
          <p:cNvPr id="5" name="Picture 4" descr="ING Stage Vlog - VSAE">
            <a:extLst>
              <a:ext uri="{FF2B5EF4-FFF2-40B4-BE49-F238E27FC236}">
                <a16:creationId xmlns:a16="http://schemas.microsoft.com/office/drawing/2014/main" id="{19E5894D-5A58-45F1-2600-92AAE7590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903" y="5758205"/>
            <a:ext cx="1729147" cy="172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302;p42">
            <a:extLst>
              <a:ext uri="{FF2B5EF4-FFF2-40B4-BE49-F238E27FC236}">
                <a16:creationId xmlns:a16="http://schemas.microsoft.com/office/drawing/2014/main" id="{58E71B02-A962-E772-A913-62F064EE7417}"/>
              </a:ext>
            </a:extLst>
          </p:cNvPr>
          <p:cNvSpPr txBox="1">
            <a:spLocks/>
          </p:cNvSpPr>
          <p:nvPr/>
        </p:nvSpPr>
        <p:spPr>
          <a:xfrm rot="19203040">
            <a:off x="607625" y="3855724"/>
            <a:ext cx="1852111" cy="42018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71463" indent="-271463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75000"/>
              <a:buFont typeface="Wingdings" panose="05000000000000000000" pitchFamily="2" charset="2"/>
              <a:buChar char="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4988" indent="-263525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7305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 sz="18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071563" indent="-225425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 sz="1800" b="1" kern="1200">
                <a:solidFill>
                  <a:srgbClr val="B7B9EA"/>
                </a:solidFill>
                <a:latin typeface="+mn-lt"/>
                <a:ea typeface="+mn-ea"/>
                <a:cs typeface="+mn-cs"/>
              </a:defRPr>
            </a:lvl4pPr>
            <a:lvl5pPr marL="1335088" indent="-263525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60000" indent="-360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Gilroy" panose="00000600000000000000" pitchFamily="2" charset="0"/>
              <a:buChar char="'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Gilroy" panose="00000600000000000000" pitchFamily="2" charset="0"/>
              <a:buChar char="'"/>
              <a:defRPr sz="21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Char char="'"/>
              <a:defRPr sz="2100" b="1" kern="1200">
                <a:solidFill>
                  <a:srgbClr val="B7B9EA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/>
              <a:t>Tokenizing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8DD411-4DF8-8021-3A1B-7540844BD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00" y="1452216"/>
            <a:ext cx="9917726" cy="1894488"/>
          </a:xfrm>
          <a:prstGeom prst="rect">
            <a:avLst/>
          </a:prstGeom>
        </p:spPr>
      </p:pic>
      <p:sp>
        <p:nvSpPr>
          <p:cNvPr id="8" name="Google Shape;302;p42">
            <a:extLst>
              <a:ext uri="{FF2B5EF4-FFF2-40B4-BE49-F238E27FC236}">
                <a16:creationId xmlns:a16="http://schemas.microsoft.com/office/drawing/2014/main" id="{973AE316-AF0E-045C-C5DC-47D6614130D9}"/>
              </a:ext>
            </a:extLst>
          </p:cNvPr>
          <p:cNvSpPr txBox="1">
            <a:spLocks/>
          </p:cNvSpPr>
          <p:nvPr/>
        </p:nvSpPr>
        <p:spPr>
          <a:xfrm rot="19203040">
            <a:off x="1906073" y="3855723"/>
            <a:ext cx="1852111" cy="42018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71463" indent="-271463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75000"/>
              <a:buFont typeface="Wingdings" panose="05000000000000000000" pitchFamily="2" charset="2"/>
              <a:buChar char="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4988" indent="-263525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7305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 sz="18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071563" indent="-225425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 sz="1800" b="1" kern="1200">
                <a:solidFill>
                  <a:srgbClr val="B7B9EA"/>
                </a:solidFill>
                <a:latin typeface="+mn-lt"/>
                <a:ea typeface="+mn-ea"/>
                <a:cs typeface="+mn-cs"/>
              </a:defRPr>
            </a:lvl4pPr>
            <a:lvl5pPr marL="1335088" indent="-263525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60000" indent="-360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Gilroy" panose="00000600000000000000" pitchFamily="2" charset="0"/>
              <a:buChar char="'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Gilroy" panose="00000600000000000000" pitchFamily="2" charset="0"/>
              <a:buChar char="'"/>
              <a:defRPr sz="21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Char char="'"/>
              <a:defRPr sz="2100" b="1" kern="1200">
                <a:solidFill>
                  <a:srgbClr val="B7B9EA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/>
              <a:t>Embedding</a:t>
            </a:r>
          </a:p>
        </p:txBody>
      </p:sp>
      <p:sp>
        <p:nvSpPr>
          <p:cNvPr id="9" name="Google Shape;302;p42">
            <a:extLst>
              <a:ext uri="{FF2B5EF4-FFF2-40B4-BE49-F238E27FC236}">
                <a16:creationId xmlns:a16="http://schemas.microsoft.com/office/drawing/2014/main" id="{D9B9BC6B-EC5D-78DB-829F-5D96F8DD9AFA}"/>
              </a:ext>
            </a:extLst>
          </p:cNvPr>
          <p:cNvSpPr txBox="1">
            <a:spLocks/>
          </p:cNvSpPr>
          <p:nvPr/>
        </p:nvSpPr>
        <p:spPr>
          <a:xfrm rot="19203040">
            <a:off x="4039684" y="3813823"/>
            <a:ext cx="1982617" cy="42018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71463" indent="-271463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75000"/>
              <a:buFont typeface="Wingdings" panose="05000000000000000000" pitchFamily="2" charset="2"/>
              <a:buChar char="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4988" indent="-263525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7305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 sz="18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071563" indent="-225425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 sz="1800" b="1" kern="1200">
                <a:solidFill>
                  <a:srgbClr val="B7B9EA"/>
                </a:solidFill>
                <a:latin typeface="+mn-lt"/>
                <a:ea typeface="+mn-ea"/>
                <a:cs typeface="+mn-cs"/>
              </a:defRPr>
            </a:lvl4pPr>
            <a:lvl5pPr marL="1335088" indent="-263525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60000" indent="-360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Gilroy" panose="00000600000000000000" pitchFamily="2" charset="0"/>
              <a:buChar char="'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Gilroy" panose="00000600000000000000" pitchFamily="2" charset="0"/>
              <a:buChar char="'"/>
              <a:defRPr sz="21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Char char="'"/>
              <a:defRPr sz="2100" b="1" kern="1200">
                <a:solidFill>
                  <a:srgbClr val="B7B9EA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/>
              <a:t>Transforming (predicting the next word)</a:t>
            </a:r>
          </a:p>
        </p:txBody>
      </p:sp>
      <p:sp>
        <p:nvSpPr>
          <p:cNvPr id="11" name="Google Shape;302;p42">
            <a:extLst>
              <a:ext uri="{FF2B5EF4-FFF2-40B4-BE49-F238E27FC236}">
                <a16:creationId xmlns:a16="http://schemas.microsoft.com/office/drawing/2014/main" id="{58E618E2-6236-7D0A-9EF4-5A8AE2424864}"/>
              </a:ext>
            </a:extLst>
          </p:cNvPr>
          <p:cNvSpPr txBox="1">
            <a:spLocks/>
          </p:cNvSpPr>
          <p:nvPr/>
        </p:nvSpPr>
        <p:spPr>
          <a:xfrm rot="19203040">
            <a:off x="7880594" y="3764694"/>
            <a:ext cx="2135644" cy="42018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71463" indent="-271463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75000"/>
              <a:buFont typeface="Wingdings" panose="05000000000000000000" pitchFamily="2" charset="2"/>
              <a:buChar char="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4988" indent="-263525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7305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 sz="18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071563" indent="-225425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 sz="1800" b="1" kern="1200">
                <a:solidFill>
                  <a:srgbClr val="B7B9EA"/>
                </a:solidFill>
                <a:latin typeface="+mn-lt"/>
                <a:ea typeface="+mn-ea"/>
                <a:cs typeface="+mn-cs"/>
              </a:defRPr>
            </a:lvl4pPr>
            <a:lvl5pPr marL="1335088" indent="-263525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60000" indent="-360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Gilroy" panose="00000600000000000000" pitchFamily="2" charset="0"/>
              <a:buChar char="'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Gilroy" panose="00000600000000000000" pitchFamily="2" charset="0"/>
              <a:buChar char="'"/>
              <a:defRPr sz="21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Char char="'"/>
              <a:defRPr sz="2100" b="1" kern="1200">
                <a:solidFill>
                  <a:srgbClr val="B7B9EA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/>
              <a:t>Decoding and sampling</a:t>
            </a:r>
          </a:p>
          <a:p>
            <a:pPr marL="0" indent="0">
              <a:buNone/>
            </a:pPr>
            <a:r>
              <a:rPr lang="en-GB" sz="2000" dirty="0"/>
              <a:t>(back to tokens)</a:t>
            </a:r>
          </a:p>
        </p:txBody>
      </p:sp>
    </p:spTree>
    <p:extLst>
      <p:ext uri="{BB962C8B-B14F-4D97-AF65-F5344CB8AC3E}">
        <p14:creationId xmlns:p14="http://schemas.microsoft.com/office/powerpoint/2010/main" val="1292186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E0A4DC5-BD6E-E0A3-7376-2B2984901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61195-AD39-3E3E-75E7-B6EA90D5C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We considered different prompting strategies</a:t>
            </a:r>
          </a:p>
        </p:txBody>
      </p:sp>
      <p:pic>
        <p:nvPicPr>
          <p:cNvPr id="5" name="Picture 4" descr="ING Stage Vlog - VSAE">
            <a:extLst>
              <a:ext uri="{FF2B5EF4-FFF2-40B4-BE49-F238E27FC236}">
                <a16:creationId xmlns:a16="http://schemas.microsoft.com/office/drawing/2014/main" id="{91F472B8-291C-7DEE-0841-E0E1B5359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903" y="5758205"/>
            <a:ext cx="1729147" cy="172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6FA80F1-8733-7884-27D0-6DC674C6F4D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21319" y="1409651"/>
            <a:ext cx="6787581" cy="49534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Different levels of steering the output through prompting: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CCBEB2-44C2-5E9A-A1DF-A47DDC1233FB}"/>
              </a:ext>
            </a:extLst>
          </p:cNvPr>
          <p:cNvSpPr txBox="1"/>
          <p:nvPr/>
        </p:nvSpPr>
        <p:spPr>
          <a:xfrm>
            <a:off x="828000" y="6459691"/>
            <a:ext cx="4057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Source: Hands-on Large Language Models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C167D30-93C4-38B1-DC62-1608068DB752}"/>
              </a:ext>
            </a:extLst>
          </p:cNvPr>
          <p:cNvSpPr txBox="1">
            <a:spLocks/>
          </p:cNvSpPr>
          <p:nvPr/>
        </p:nvSpPr>
        <p:spPr>
          <a:xfrm>
            <a:off x="921319" y="2007294"/>
            <a:ext cx="3688781" cy="9010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1463" indent="-271463" algn="l" defTabSz="914400" rtl="0" eaLnBrk="1" latinLnBrk="0" hangingPunct="1">
              <a:lnSpc>
                <a:spcPct val="105000"/>
              </a:lnSpc>
              <a:spcBef>
                <a:spcPts val="0"/>
              </a:spcBef>
              <a:buSzPct val="75000"/>
              <a:buFont typeface="Wingdings" panose="05000000000000000000" pitchFamily="2" charset="2"/>
              <a:buChar char="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0238" indent="-27305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2175" indent="-261938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 sz="18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155700" indent="-263525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 sz="1800" b="1" kern="1200">
                <a:solidFill>
                  <a:srgbClr val="B7B9EA"/>
                </a:solidFill>
                <a:latin typeface="+mn-lt"/>
                <a:ea typeface="+mn-ea"/>
                <a:cs typeface="+mn-cs"/>
              </a:defRPr>
            </a:lvl4pPr>
            <a:lvl5pPr marL="1428750" indent="-27305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60000" indent="-360000" algn="l" defTabSz="914400" rtl="0" eaLnBrk="1" latinLnBrk="0" hangingPunct="1">
              <a:lnSpc>
                <a:spcPct val="105000"/>
              </a:lnSpc>
              <a:spcBef>
                <a:spcPts val="0"/>
              </a:spcBef>
              <a:buFont typeface="Wingdings" panose="05000000000000000000" pitchFamily="2" charset="2"/>
              <a:buChar char="n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Gilroy" panose="00000600000000000000" pitchFamily="2" charset="0"/>
              <a:buChar char="'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Gilroy" panose="00000600000000000000" pitchFamily="2" charset="0"/>
              <a:buChar char="'"/>
              <a:defRPr sz="21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Char char="'"/>
              <a:defRPr sz="2100" b="1" kern="1200">
                <a:solidFill>
                  <a:srgbClr val="B7B9EA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000" dirty="0"/>
              <a:t>Zero-shot vs Few-shot prompting</a:t>
            </a:r>
          </a:p>
          <a:p>
            <a:pPr>
              <a:buFontTx/>
              <a:buChar char="-"/>
            </a:pPr>
            <a:endParaRPr lang="en-US" sz="600" dirty="0"/>
          </a:p>
          <a:p>
            <a:pPr>
              <a:buFontTx/>
              <a:buChar char="-"/>
            </a:pPr>
            <a:r>
              <a:rPr lang="en-US" sz="2000" dirty="0"/>
              <a:t>Chain-prompting</a:t>
            </a:r>
          </a:p>
          <a:p>
            <a:pPr>
              <a:buFontTx/>
              <a:buChar char="-"/>
            </a:pPr>
            <a:endParaRPr lang="en-US" sz="600" dirty="0"/>
          </a:p>
          <a:p>
            <a:pPr>
              <a:buFontTx/>
              <a:buChar char="-"/>
            </a:pPr>
            <a:r>
              <a:rPr lang="en-US" sz="2000" dirty="0"/>
              <a:t>Chain-of-thought</a:t>
            </a:r>
          </a:p>
          <a:p>
            <a:pPr>
              <a:buFontTx/>
              <a:buChar char="-"/>
            </a:pPr>
            <a:endParaRPr lang="en-US" sz="600" dirty="0"/>
          </a:p>
          <a:p>
            <a:pPr>
              <a:buFontTx/>
              <a:buChar char="-"/>
            </a:pPr>
            <a:r>
              <a:rPr lang="en-US" sz="2000" dirty="0"/>
              <a:t>Self-consistency</a:t>
            </a:r>
          </a:p>
          <a:p>
            <a:pPr>
              <a:buFontTx/>
              <a:buChar char="-"/>
            </a:pPr>
            <a:endParaRPr lang="en-US" sz="600" dirty="0"/>
          </a:p>
          <a:p>
            <a:pPr>
              <a:buFontTx/>
              <a:buChar char="-"/>
            </a:pPr>
            <a:r>
              <a:rPr lang="en-US" sz="2000" dirty="0"/>
              <a:t>Tree-of-thought</a:t>
            </a:r>
          </a:p>
          <a:p>
            <a:pPr>
              <a:buFontTx/>
              <a:buChar char="-"/>
            </a:pPr>
            <a:endParaRPr lang="en-US" sz="2000" dirty="0"/>
          </a:p>
          <a:p>
            <a:pPr marL="0" indent="0">
              <a:buFont typeface="Wingdings" panose="05000000000000000000" pitchFamily="2" charset="2"/>
              <a:buNone/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9D5840-1B93-2ADD-B71F-D128C700F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717" y="2007294"/>
            <a:ext cx="3868114" cy="422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166447"/>
      </p:ext>
    </p:extLst>
  </p:cSld>
  <p:clrMapOvr>
    <a:masterClrMapping/>
  </p:clrMapOvr>
</p:sld>
</file>

<file path=ppt/theme/theme1.xml><?xml version="1.0" encoding="utf-8"?>
<a:theme xmlns:a="http://schemas.openxmlformats.org/drawingml/2006/main" name="TUe - EAISI">
  <a:themeElements>
    <a:clrScheme name="EAISI">
      <a:dk1>
        <a:srgbClr val="2B2541"/>
      </a:dk1>
      <a:lt1>
        <a:sysClr val="window" lastClr="FFFFFF"/>
      </a:lt1>
      <a:dk2>
        <a:srgbClr val="2B2541"/>
      </a:dk2>
      <a:lt2>
        <a:srgbClr val="E6E8F9"/>
      </a:lt2>
      <a:accent1>
        <a:srgbClr val="2B2541"/>
      </a:accent1>
      <a:accent2>
        <a:srgbClr val="473F70"/>
      </a:accent2>
      <a:accent3>
        <a:srgbClr val="55478C"/>
      </a:accent3>
      <a:accent4>
        <a:srgbClr val="6756AC"/>
      </a:accent4>
      <a:accent5>
        <a:srgbClr val="7866C5"/>
      </a:accent5>
      <a:accent6>
        <a:srgbClr val="8980D4"/>
      </a:accent6>
      <a:hlink>
        <a:srgbClr val="55478C"/>
      </a:hlink>
      <a:folHlink>
        <a:srgbClr val="55478C"/>
      </a:folHlink>
    </a:clrScheme>
    <a:fontScheme name="EAISI">
      <a:majorFont>
        <a:latin typeface="Gilroy"/>
        <a:ea typeface=""/>
        <a:cs typeface=""/>
      </a:majorFont>
      <a:minorFont>
        <a:latin typeface="Gilro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AISI presentatie.potx" id="{EB747B33-1157-4508-9272-CB9FB72F38EF}" vid="{D247D02F-527D-400E-ABB1-05B9DA13EF1C}"/>
    </a:ext>
  </a:extLst>
</a:theme>
</file>

<file path=ppt/theme/theme2.xml><?xml version="1.0" encoding="utf-8"?>
<a:theme xmlns:a="http://schemas.openxmlformats.org/drawingml/2006/main" name="Kantoorthema">
  <a:themeElements>
    <a:clrScheme name="EAISI">
      <a:dk1>
        <a:srgbClr val="2B2541"/>
      </a:dk1>
      <a:lt1>
        <a:sysClr val="window" lastClr="FFFFFF"/>
      </a:lt1>
      <a:dk2>
        <a:srgbClr val="2B2541"/>
      </a:dk2>
      <a:lt2>
        <a:srgbClr val="E6E8F9"/>
      </a:lt2>
      <a:accent1>
        <a:srgbClr val="2B2541"/>
      </a:accent1>
      <a:accent2>
        <a:srgbClr val="473F70"/>
      </a:accent2>
      <a:accent3>
        <a:srgbClr val="55478C"/>
      </a:accent3>
      <a:accent4>
        <a:srgbClr val="6756AC"/>
      </a:accent4>
      <a:accent5>
        <a:srgbClr val="7866C5"/>
      </a:accent5>
      <a:accent6>
        <a:srgbClr val="8980D4"/>
      </a:accent6>
      <a:hlink>
        <a:srgbClr val="55478C"/>
      </a:hlink>
      <a:folHlink>
        <a:srgbClr val="55478C"/>
      </a:folHlink>
    </a:clrScheme>
    <a:fontScheme name="EAISI">
      <a:majorFont>
        <a:latin typeface="Gilroy"/>
        <a:ea typeface=""/>
        <a:cs typeface=""/>
      </a:majorFont>
      <a:minorFont>
        <a:latin typeface="Gilro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EAISI">
      <a:dk1>
        <a:srgbClr val="2B2541"/>
      </a:dk1>
      <a:lt1>
        <a:sysClr val="window" lastClr="FFFFFF"/>
      </a:lt1>
      <a:dk2>
        <a:srgbClr val="2B2541"/>
      </a:dk2>
      <a:lt2>
        <a:srgbClr val="E6E8F9"/>
      </a:lt2>
      <a:accent1>
        <a:srgbClr val="2B2541"/>
      </a:accent1>
      <a:accent2>
        <a:srgbClr val="473F70"/>
      </a:accent2>
      <a:accent3>
        <a:srgbClr val="55478C"/>
      </a:accent3>
      <a:accent4>
        <a:srgbClr val="6756AC"/>
      </a:accent4>
      <a:accent5>
        <a:srgbClr val="7866C5"/>
      </a:accent5>
      <a:accent6>
        <a:srgbClr val="8980D4"/>
      </a:accent6>
      <a:hlink>
        <a:srgbClr val="55478C"/>
      </a:hlink>
      <a:folHlink>
        <a:srgbClr val="55478C"/>
      </a:folHlink>
    </a:clrScheme>
    <a:fontScheme name="EAISI">
      <a:majorFont>
        <a:latin typeface="Gilroy"/>
        <a:ea typeface=""/>
        <a:cs typeface=""/>
      </a:majorFont>
      <a:minorFont>
        <a:latin typeface="Gilro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F0A92BA5A06BE4A9B59021F16D48411" ma:contentTypeVersion="13" ma:contentTypeDescription="Create a new document." ma:contentTypeScope="" ma:versionID="18d1343ca54dfaaa930ff5165e138693">
  <xsd:schema xmlns:xsd="http://www.w3.org/2001/XMLSchema" xmlns:xs="http://www.w3.org/2001/XMLSchema" xmlns:p="http://schemas.microsoft.com/office/2006/metadata/properties" xmlns:ns2="83fdc049-73a2-4611-862f-f4b0d38035ca" xmlns:ns3="f0248ef9-bb99-46a0-addd-131fd42ef0fd" targetNamespace="http://schemas.microsoft.com/office/2006/metadata/properties" ma:root="true" ma:fieldsID="dd6933b05e7583a7bd08ba6355d140bf" ns2:_="" ns3:_="">
    <xsd:import namespace="83fdc049-73a2-4611-862f-f4b0d38035ca"/>
    <xsd:import namespace="f0248ef9-bb99-46a0-addd-131fd42ef0f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fdc049-73a2-4611-862f-f4b0d38035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5f80264a-99e7-47cd-820c-3e92ce78c5e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248ef9-bb99-46a0-addd-131fd42ef0f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3fdc049-73a2-4611-862f-f4b0d38035c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A5463C0-AC5B-4A8B-93F8-7CD3FE81110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518E91F-B919-4151-B06F-ED0DAD14BC9B}">
  <ds:schemaRefs>
    <ds:schemaRef ds:uri="83fdc049-73a2-4611-862f-f4b0d38035ca"/>
    <ds:schemaRef ds:uri="f0248ef9-bb99-46a0-addd-131fd42ef0f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EDD962F-FDD8-426D-8FCF-0EE78BBC9E6A}">
  <ds:schemaRefs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  <ds:schemaRef ds:uri="http://purl.org/dc/elements/1.1/"/>
    <ds:schemaRef ds:uri="83fdc049-73a2-4611-862f-f4b0d38035ca"/>
    <ds:schemaRef ds:uri="http://purl.org/dc/dcmitype/"/>
    <ds:schemaRef ds:uri="http://schemas.microsoft.com/office/2006/documentManagement/types"/>
    <ds:schemaRef ds:uri="f0248ef9-bb99-46a0-addd-131fd42ef0f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EAISI presentatie</Template>
  <TotalTime>35807</TotalTime>
  <Words>615</Words>
  <Application>Microsoft Macintosh PowerPoint</Application>
  <PresentationFormat>Widescreen</PresentationFormat>
  <Paragraphs>100</Paragraphs>
  <Slides>13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Gilroy</vt:lpstr>
      <vt:lpstr>Calibri</vt:lpstr>
      <vt:lpstr>Wingdings</vt:lpstr>
      <vt:lpstr>TUe - EAISI</vt:lpstr>
      <vt:lpstr>GenAI Risk Mitigation</vt:lpstr>
      <vt:lpstr>PowerPoint Presentation</vt:lpstr>
      <vt:lpstr>Program Overview</vt:lpstr>
      <vt:lpstr>Outline day 3</vt:lpstr>
      <vt:lpstr>Brief recap</vt:lpstr>
      <vt:lpstr>The risks inherent to LLM-applications</vt:lpstr>
      <vt:lpstr>Testing the risks is not a matter of simply running some checks</vt:lpstr>
      <vt:lpstr>We considered Large Language Models more in-depth</vt:lpstr>
      <vt:lpstr>We considered different prompting strategies</vt:lpstr>
      <vt:lpstr>And performed a stress test on a fake Chatbot</vt:lpstr>
      <vt:lpstr>And discussed how Red Teaming services help automate these assessments</vt:lpstr>
      <vt:lpstr>You experienced a risk simulation case study</vt:lpstr>
      <vt:lpstr>Mitigation Strategies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Zwartkruis - Peters, Nina</dc:creator>
  <cp:lastModifiedBy>joran lokkerbol</cp:lastModifiedBy>
  <cp:revision>708</cp:revision>
  <dcterms:created xsi:type="dcterms:W3CDTF">2023-11-17T13:49:43Z</dcterms:created>
  <dcterms:modified xsi:type="dcterms:W3CDTF">2026-01-14T17:17:06Z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0x010100DF0A92BA5A06BE4A9B59021F16D48411</vt:lpwstr>
  </property>
  <property fmtid="{D5CDD505-2E9C-101B-9397-08002B2CF9AE}" pid="3" name="MediaServiceImageTags">
    <vt:lpwstr/>
  </property>
</Properties>
</file>